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7" r:id="rId2"/>
    <p:sldId id="256" r:id="rId3"/>
    <p:sldId id="257" r:id="rId4"/>
    <p:sldId id="258" r:id="rId5"/>
    <p:sldId id="280" r:id="rId6"/>
    <p:sldId id="279" r:id="rId7"/>
    <p:sldId id="281" r:id="rId8"/>
    <p:sldId id="282" r:id="rId9"/>
    <p:sldId id="284" r:id="rId10"/>
    <p:sldId id="270" r:id="rId11"/>
    <p:sldId id="276" r:id="rId12"/>
    <p:sldId id="260" r:id="rId13"/>
    <p:sldId id="269" r:id="rId14"/>
    <p:sldId id="265" r:id="rId15"/>
    <p:sldId id="285" r:id="rId16"/>
    <p:sldId id="286" r:id="rId17"/>
  </p:sldIdLst>
  <p:sldSz cx="9144000" cy="6858000" type="screen4x3"/>
  <p:notesSz cx="6792913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3F50"/>
    <a:srgbClr val="EDDBC3"/>
    <a:srgbClr val="FD734C"/>
    <a:srgbClr val="6BB8CC"/>
    <a:srgbClr val="CBD8A2"/>
    <a:srgbClr val="00B0F0"/>
    <a:srgbClr val="FFFFFF"/>
    <a:srgbClr val="4878A0"/>
    <a:srgbClr val="00A298"/>
    <a:srgbClr val="2BAF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Stile chiaro 2 - Color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623" autoAdjust="0"/>
    <p:restoredTop sz="94660"/>
  </p:normalViewPr>
  <p:slideViewPr>
    <p:cSldViewPr snapToGrid="0" snapToObjects="1">
      <p:cViewPr varScale="1">
        <p:scale>
          <a:sx n="62" d="100"/>
          <a:sy n="62" d="100"/>
        </p:scale>
        <p:origin x="400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="" xmlns:a16="http://schemas.microsoft.com/office/drawing/2014/main" id="{9D8392EA-D0BF-3C8A-1517-D38D718D0F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35400"/>
            <a:ext cx="9144000" cy="302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>
            <a:extLst>
              <a:ext uri="{FF2B5EF4-FFF2-40B4-BE49-F238E27FC236}">
                <a16:creationId xmlns="" xmlns:a16="http://schemas.microsoft.com/office/drawing/2014/main" id="{73E70309-DF6E-C76B-7C47-3FE06BD0C8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981348"/>
            <a:ext cx="9144000" cy="1050376"/>
          </a:xfrm>
        </p:spPr>
        <p:txBody>
          <a:bodyPr>
            <a:noAutofit/>
          </a:bodyPr>
          <a:lstStyle/>
          <a:p>
            <a:r>
              <a:rPr lang="en-GB" sz="6500" b="1" noProof="0" dirty="0">
                <a:solidFill>
                  <a:srgbClr val="09528C"/>
                </a:solidFill>
                <a:latin typeface="Aptos" panose="020B0004020202020204" pitchFamily="34" charset="0"/>
              </a:rPr>
              <a:t>The Working World</a:t>
            </a:r>
            <a:endParaRPr lang="en-GB" sz="6500" noProof="0" dirty="0">
              <a:solidFill>
                <a:srgbClr val="09528C"/>
              </a:solidFill>
              <a:latin typeface="Aptos" panose="020B0004020202020204" pitchFamily="34" charset="0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="" xmlns:a16="http://schemas.microsoft.com/office/drawing/2014/main" id="{9989483A-C659-1749-4887-C8FACE1CA1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74714" y="3401388"/>
            <a:ext cx="5969285" cy="624563"/>
          </a:xfrm>
        </p:spPr>
        <p:txBody>
          <a:bodyPr>
            <a:normAutofit fontScale="92500" lnSpcReduction="20000"/>
          </a:bodyPr>
          <a:lstStyle/>
          <a:p>
            <a:r>
              <a:rPr lang="en-GB" sz="2000" b="1" noProof="0" dirty="0" smtClean="0">
                <a:solidFill>
                  <a:srgbClr val="1B75C7"/>
                </a:solidFill>
                <a:latin typeface="Aptos" panose="020B0004020202020204" pitchFamily="34" charset="0"/>
              </a:rPr>
              <a:t>Focus on Calabria and </a:t>
            </a:r>
            <a:r>
              <a:rPr lang="en-GB" sz="2000" b="1" dirty="0">
                <a:solidFill>
                  <a:srgbClr val="1B75C7"/>
                </a:solidFill>
                <a:latin typeface="Aptos" panose="020B0004020202020204" pitchFamily="34" charset="0"/>
              </a:rPr>
              <a:t>o</a:t>
            </a:r>
            <a:r>
              <a:rPr lang="en-GB" sz="2000" b="1" noProof="0" dirty="0" err="1" smtClean="0">
                <a:solidFill>
                  <a:srgbClr val="1B75C7"/>
                </a:solidFill>
                <a:latin typeface="Aptos" panose="020B0004020202020204" pitchFamily="34" charset="0"/>
              </a:rPr>
              <a:t>ther</a:t>
            </a:r>
            <a:r>
              <a:rPr lang="en-GB" sz="2000" b="1" noProof="0" dirty="0" smtClean="0">
                <a:solidFill>
                  <a:srgbClr val="1B75C7"/>
                </a:solidFill>
                <a:latin typeface="Aptos" panose="020B0004020202020204" pitchFamily="34" charset="0"/>
              </a:rPr>
              <a:t> southern </a:t>
            </a:r>
            <a:r>
              <a:rPr lang="en-GB" sz="2000" b="1" dirty="0">
                <a:solidFill>
                  <a:srgbClr val="1B75C7"/>
                </a:solidFill>
                <a:latin typeface="Aptos" panose="020B0004020202020204" pitchFamily="34" charset="0"/>
              </a:rPr>
              <a:t>r</a:t>
            </a:r>
            <a:r>
              <a:rPr lang="en-GB" sz="2000" b="1" noProof="0" dirty="0" err="1" smtClean="0">
                <a:solidFill>
                  <a:srgbClr val="1B75C7"/>
                </a:solidFill>
                <a:latin typeface="Aptos" panose="020B0004020202020204" pitchFamily="34" charset="0"/>
              </a:rPr>
              <a:t>egions</a:t>
            </a:r>
            <a:r>
              <a:rPr lang="en-GB" sz="2000" b="1" noProof="0" dirty="0" smtClean="0">
                <a:solidFill>
                  <a:srgbClr val="1B75C7"/>
                </a:solidFill>
                <a:latin typeface="Aptos" panose="020B0004020202020204" pitchFamily="34" charset="0"/>
              </a:rPr>
              <a:t> of Italy</a:t>
            </a:r>
          </a:p>
          <a:p>
            <a:r>
              <a:rPr lang="en-GB" sz="2000" b="1" dirty="0">
                <a:solidFill>
                  <a:srgbClr val="1B75C7"/>
                </a:solidFill>
                <a:latin typeface="Aptos" panose="020B0004020202020204" pitchFamily="34" charset="0"/>
              </a:rPr>
              <a:t>a</a:t>
            </a:r>
            <a:r>
              <a:rPr lang="en-GB" sz="2000" b="1" dirty="0" smtClean="0">
                <a:solidFill>
                  <a:srgbClr val="1B75C7"/>
                </a:solidFill>
                <a:latin typeface="Aptos" panose="020B0004020202020204" pitchFamily="34" charset="0"/>
              </a:rPr>
              <a:t>nd comparison </a:t>
            </a:r>
            <a:r>
              <a:rPr lang="en-GB" sz="2000" b="1" dirty="0">
                <a:solidFill>
                  <a:srgbClr val="1B75C7"/>
                </a:solidFill>
                <a:latin typeface="Aptos" panose="020B0004020202020204" pitchFamily="34" charset="0"/>
              </a:rPr>
              <a:t>w</a:t>
            </a:r>
            <a:r>
              <a:rPr lang="en-GB" sz="2000" b="1" dirty="0" smtClean="0">
                <a:solidFill>
                  <a:srgbClr val="1B75C7"/>
                </a:solidFill>
                <a:latin typeface="Aptos" panose="020B0004020202020204" pitchFamily="34" charset="0"/>
              </a:rPr>
              <a:t>ith Spain</a:t>
            </a:r>
            <a:endParaRPr lang="en-GB" sz="2000" b="1" dirty="0">
              <a:solidFill>
                <a:srgbClr val="1B75C7"/>
              </a:solidFill>
              <a:latin typeface="Aptos" panose="020B0004020202020204" pitchFamily="34" charset="0"/>
            </a:endParaRPr>
          </a:p>
        </p:txBody>
      </p:sp>
      <p:sp>
        <p:nvSpPr>
          <p:cNvPr id="6" name="Sottotitolo 2">
            <a:extLst>
              <a:ext uri="{FF2B5EF4-FFF2-40B4-BE49-F238E27FC236}">
                <a16:creationId xmlns="" xmlns:a16="http://schemas.microsoft.com/office/drawing/2014/main" id="{C024E690-3A31-F4F6-2D91-277479D70D4A}"/>
              </a:ext>
            </a:extLst>
          </p:cNvPr>
          <p:cNvSpPr txBox="1">
            <a:spLocks/>
          </p:cNvSpPr>
          <p:nvPr/>
        </p:nvSpPr>
        <p:spPr>
          <a:xfrm>
            <a:off x="0" y="1850428"/>
            <a:ext cx="9144000" cy="69875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b="1" noProof="0" dirty="0">
                <a:solidFill>
                  <a:srgbClr val="09528C"/>
                </a:solidFill>
                <a:latin typeface="Aptos" panose="020B0004020202020204" pitchFamily="34" charset="0"/>
              </a:rPr>
              <a:t>Opportunities for young entrepreneurs: </a:t>
            </a:r>
          </a:p>
          <a:p>
            <a:r>
              <a:rPr lang="en-GB" sz="2000" b="1" noProof="0" dirty="0">
                <a:solidFill>
                  <a:srgbClr val="09528C"/>
                </a:solidFill>
                <a:latin typeface="Aptos" panose="020B0004020202020204" pitchFamily="34" charset="0"/>
              </a:rPr>
              <a:t>Incentives, financial and tax benefits</a:t>
            </a:r>
            <a:endParaRPr lang="en-GB" sz="2000" b="1" noProof="0" dirty="0">
              <a:solidFill>
                <a:srgbClr val="009FD7"/>
              </a:solidFill>
              <a:latin typeface="Aptos" panose="020B0004020202020204" pitchFamily="34" charset="0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FB55C7A8-DC44-4B01-B812-7E4B12BCE7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99822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5648" y="3835400"/>
            <a:ext cx="2249619" cy="2225233"/>
          </a:xfrm>
          <a:prstGeom prst="ellipse">
            <a:avLst/>
          </a:prstGeom>
          <a:ln w="190500" cap="rnd">
            <a:solidFill>
              <a:schemeClr val="accent1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9" name="Rettangolo 8"/>
          <p:cNvSpPr/>
          <p:nvPr/>
        </p:nvSpPr>
        <p:spPr>
          <a:xfrm>
            <a:off x="0" y="251211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El Cid </a:t>
            </a:r>
            <a:r>
              <a:rPr lang="en-US" dirty="0" err="1"/>
              <a:t>Campeador</a:t>
            </a:r>
            <a:endParaRPr lang="en-US" dirty="0"/>
          </a:p>
          <a:p>
            <a:r>
              <a:rPr lang="en-US" dirty="0"/>
              <a:t>Valencia 30th April-3rd May </a:t>
            </a:r>
            <a:r>
              <a:rPr lang="en-US" dirty="0" smtClean="0"/>
              <a:t>20</a:t>
            </a:r>
          </a:p>
          <a:p>
            <a:r>
              <a:rPr lang="en-US" dirty="0" smtClean="0"/>
              <a:t>JOBSHADOWING- </a:t>
            </a:r>
            <a:r>
              <a:rPr lang="en-US" dirty="0" err="1" smtClean="0"/>
              <a:t>Annamaria</a:t>
            </a:r>
            <a:r>
              <a:rPr lang="en-US" dirty="0" smtClean="0"/>
              <a:t> Salerno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451655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o 10">
            <a:extLst>
              <a:ext uri="{FF2B5EF4-FFF2-40B4-BE49-F238E27FC236}">
                <a16:creationId xmlns="" xmlns:a16="http://schemas.microsoft.com/office/drawing/2014/main" id="{03EA6F70-BC88-2177-5FC3-95F234C7015A}"/>
              </a:ext>
            </a:extLst>
          </p:cNvPr>
          <p:cNvGrpSpPr/>
          <p:nvPr/>
        </p:nvGrpSpPr>
        <p:grpSpPr>
          <a:xfrm>
            <a:off x="0" y="6307"/>
            <a:ext cx="9144000" cy="6858000"/>
            <a:chOff x="-1" y="0"/>
            <a:chExt cx="9144000" cy="6858000"/>
          </a:xfrm>
        </p:grpSpPr>
        <p:pic>
          <p:nvPicPr>
            <p:cNvPr id="6" name="Immagine 5">
              <a:extLst>
                <a:ext uri="{FF2B5EF4-FFF2-40B4-BE49-F238E27FC236}">
                  <a16:creationId xmlns="" xmlns:a16="http://schemas.microsoft.com/office/drawing/2014/main" id="{75FC8974-9895-2991-A4ED-0AC1D4B5551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Marker/>
                      </a14:imgEffect>
                    </a14:imgLayer>
                  </a14:imgProps>
                </a:ext>
              </a:extLst>
            </a:blip>
            <a:srcRect l="84145" r="127"/>
            <a:stretch/>
          </p:blipFill>
          <p:spPr>
            <a:xfrm>
              <a:off x="3168726" y="0"/>
              <a:ext cx="5975273" cy="6858000"/>
            </a:xfrm>
            <a:prstGeom prst="rect">
              <a:avLst/>
            </a:prstGeom>
          </p:spPr>
        </p:pic>
        <p:pic>
          <p:nvPicPr>
            <p:cNvPr id="3" name="Immagine 2">
              <a:extLst>
                <a:ext uri="{FF2B5EF4-FFF2-40B4-BE49-F238E27FC236}">
                  <a16:creationId xmlns="" xmlns:a16="http://schemas.microsoft.com/office/drawing/2014/main" id="{9D5D1C76-17BF-0CDF-9CDC-AFBE39352EE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Marker/>
                      </a14:imgEffect>
                    </a14:imgLayer>
                  </a14:imgProps>
                </a:ext>
              </a:extLst>
            </a:blip>
            <a:srcRect l="9429" r="17229"/>
            <a:stretch/>
          </p:blipFill>
          <p:spPr>
            <a:xfrm>
              <a:off x="-1" y="0"/>
              <a:ext cx="3168723" cy="6858000"/>
            </a:xfrm>
            <a:prstGeom prst="rect">
              <a:avLst/>
            </a:prstGeom>
          </p:spPr>
        </p:pic>
      </p:grpSp>
      <p:sp>
        <p:nvSpPr>
          <p:cNvPr id="9" name="Titolo 8">
            <a:extLst>
              <a:ext uri="{FF2B5EF4-FFF2-40B4-BE49-F238E27FC236}">
                <a16:creationId xmlns="" xmlns:a16="http://schemas.microsoft.com/office/drawing/2014/main" id="{DB947392-58D6-8318-CE77-BE9114694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41440" y="-144122"/>
            <a:ext cx="8627939" cy="685318"/>
          </a:xfrm>
        </p:spPr>
        <p:txBody>
          <a:bodyPr>
            <a:noAutofit/>
          </a:bodyPr>
          <a:lstStyle/>
          <a:p>
            <a:r>
              <a:rPr lang="en-GB" sz="2800" b="1" noProof="0" dirty="0">
                <a:latin typeface="Aptos" panose="020B0004020202020204" pitchFamily="34" charset="0"/>
              </a:rPr>
              <a:t>TAX BENEFITS: A COMPARISON</a:t>
            </a:r>
            <a:endParaRPr lang="en-GB" sz="2800" noProof="0" dirty="0"/>
          </a:p>
        </p:txBody>
      </p:sp>
      <p:graphicFrame>
        <p:nvGraphicFramePr>
          <p:cNvPr id="10" name="Segnaposto contenuto 3">
            <a:extLst>
              <a:ext uri="{FF2B5EF4-FFF2-40B4-BE49-F238E27FC236}">
                <a16:creationId xmlns="" xmlns:a16="http://schemas.microsoft.com/office/drawing/2014/main" id="{8E65B1B0-EBDC-9BB4-502C-03F2985F6CC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914424"/>
              </p:ext>
            </p:extLst>
          </p:nvPr>
        </p:nvGraphicFramePr>
        <p:xfrm>
          <a:off x="3041151" y="390767"/>
          <a:ext cx="5948940" cy="4998720"/>
        </p:xfrm>
        <a:graphic>
          <a:graphicData uri="http://schemas.openxmlformats.org/drawingml/2006/table">
            <a:tbl>
              <a:tblPr/>
              <a:tblGrid>
                <a:gridCol w="1377778">
                  <a:extLst>
                    <a:ext uri="{9D8B030D-6E8A-4147-A177-3AD203B41FA5}">
                      <a16:colId xmlns="" xmlns:a16="http://schemas.microsoft.com/office/drawing/2014/main" val="3670659235"/>
                    </a:ext>
                  </a:extLst>
                </a:gridCol>
                <a:gridCol w="2285581">
                  <a:extLst>
                    <a:ext uri="{9D8B030D-6E8A-4147-A177-3AD203B41FA5}">
                      <a16:colId xmlns="" xmlns:a16="http://schemas.microsoft.com/office/drawing/2014/main" val="804401093"/>
                    </a:ext>
                  </a:extLst>
                </a:gridCol>
                <a:gridCol w="2285581">
                  <a:extLst>
                    <a:ext uri="{9D8B030D-6E8A-4147-A177-3AD203B41FA5}">
                      <a16:colId xmlns="" xmlns:a16="http://schemas.microsoft.com/office/drawing/2014/main" val="3971876284"/>
                    </a:ext>
                  </a:extLst>
                </a:gridCol>
              </a:tblGrid>
              <a:tr h="811199">
                <a:tc>
                  <a:txBody>
                    <a:bodyPr/>
                    <a:lstStyle/>
                    <a:p>
                      <a:pPr algn="ctr"/>
                      <a:endParaRPr lang="en-GB" sz="1600" noProof="0" dirty="0">
                        <a:latin typeface="Aptos" panose="020B00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noProof="0" dirty="0">
                          <a:latin typeface="Aptos" panose="020B0004020202020204" pitchFamily="34" charset="0"/>
                        </a:rPr>
                        <a:t>Regime Forfettario</a:t>
                      </a:r>
                    </a:p>
                    <a:p>
                      <a:pPr algn="ctr"/>
                      <a:r>
                        <a:rPr lang="en-GB" sz="1600" b="1" noProof="0" dirty="0">
                          <a:latin typeface="Aptos" panose="020B0004020202020204" pitchFamily="34" charset="0"/>
                        </a:rPr>
                        <a:t>(Italy)</a:t>
                      </a:r>
                      <a:endParaRPr lang="en-GB" sz="1600" noProof="0" dirty="0">
                        <a:latin typeface="Aptos" panose="020B00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noProof="0" dirty="0">
                          <a:latin typeface="Aptos" panose="020B0004020202020204" pitchFamily="34" charset="0"/>
                        </a:rPr>
                        <a:t>Régimen de Estimación Directa Simplificada o Módulos (Spain)</a:t>
                      </a:r>
                      <a:endParaRPr lang="en-GB" sz="1600" noProof="0" dirty="0">
                        <a:latin typeface="Aptos" panose="020B00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578723045"/>
                  </a:ext>
                </a:extLst>
              </a:tr>
              <a:tr h="1051554">
                <a:tc>
                  <a:txBody>
                    <a:bodyPr/>
                    <a:lstStyle/>
                    <a:p>
                      <a:pPr algn="ctr"/>
                      <a:r>
                        <a:rPr lang="en-GB" sz="1400" b="1" noProof="0" dirty="0">
                          <a:latin typeface="Aptos" panose="020B0004020202020204" pitchFamily="34" charset="0"/>
                        </a:rPr>
                        <a:t>Requirements</a:t>
                      </a:r>
                      <a:endParaRPr lang="en-GB" sz="1400" noProof="0" dirty="0">
                        <a:latin typeface="Aptos" panose="020B00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GB" sz="1600" noProof="0" dirty="0">
                          <a:latin typeface="Aptos" panose="020B0004020202020204" pitchFamily="34" charset="0"/>
                        </a:rPr>
                        <a:t>Revenue up to: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sz="1600" noProof="0" dirty="0">
                          <a:latin typeface="Aptos" panose="020B0004020202020204" pitchFamily="34" charset="0"/>
                        </a:rPr>
                        <a:t>85.000€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noProof="0" dirty="0">
                          <a:latin typeface="Aptos" panose="020B0004020202020204" pitchFamily="34" charset="0"/>
                        </a:rPr>
                        <a:t>Revenue up to:</a:t>
                      </a:r>
                    </a:p>
                    <a:p>
                      <a:pPr marL="28575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GB" sz="1600" noProof="0" dirty="0">
                          <a:latin typeface="Aptos" panose="020B0004020202020204" pitchFamily="34" charset="0"/>
                        </a:rPr>
                        <a:t>75.000€ (services)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sz="1600" noProof="0" dirty="0">
                          <a:latin typeface="Aptos" panose="020B0004020202020204" pitchFamily="34" charset="0"/>
                        </a:rPr>
                        <a:t>150.000€ (commerce)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599025281"/>
                  </a:ext>
                </a:extLst>
              </a:tr>
              <a:tr h="1291909">
                <a:tc>
                  <a:txBody>
                    <a:bodyPr/>
                    <a:lstStyle/>
                    <a:p>
                      <a:pPr algn="ctr"/>
                      <a:r>
                        <a:rPr lang="en-GB" sz="1400" b="1" noProof="0" dirty="0">
                          <a:latin typeface="Aptos" panose="020B0004020202020204" pitchFamily="34" charset="0"/>
                        </a:rPr>
                        <a:t>Rates</a:t>
                      </a:r>
                      <a:endParaRPr lang="en-GB" sz="1400" noProof="0" dirty="0">
                        <a:latin typeface="Aptos" panose="020B00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GB" sz="1600" noProof="0" dirty="0">
                          <a:latin typeface="Aptos" panose="020B0004020202020204" pitchFamily="34" charset="0"/>
                        </a:rPr>
                        <a:t>15% of income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sz="1600" noProof="0" dirty="0">
                          <a:latin typeface="Aptos" panose="020B0004020202020204" pitchFamily="34" charset="0"/>
                        </a:rPr>
                        <a:t>5% for the first</a:t>
                      </a:r>
                      <a:r>
                        <a:rPr kumimoji="0" lang="en-GB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5 years of business</a:t>
                      </a:r>
                      <a:endParaRPr lang="en-GB" sz="1600" noProof="0" dirty="0">
                        <a:latin typeface="Aptos" panose="020B00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GB" sz="1600" noProof="0" dirty="0">
                          <a:latin typeface="Aptos" panose="020B0004020202020204" pitchFamily="34" charset="0"/>
                        </a:rPr>
                        <a:t>Rates vary depending on the business activity</a:t>
                      </a:r>
                      <a:endParaRPr lang="en-GB" sz="1600" kern="0" noProof="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sz="1600" kern="0" noProof="0" dirty="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Generally lower that the ordinary regime</a:t>
                      </a:r>
                      <a:endParaRPr lang="en-GB" sz="1600" kern="1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4887418"/>
                  </a:ext>
                </a:extLst>
              </a:tr>
              <a:tr h="1291909">
                <a:tc>
                  <a:txBody>
                    <a:bodyPr/>
                    <a:lstStyle/>
                    <a:p>
                      <a:pPr algn="ctr"/>
                      <a:r>
                        <a:rPr lang="en-GB" sz="1400" b="1" noProof="0" dirty="0">
                          <a:latin typeface="Aptos" panose="020B0004020202020204" pitchFamily="34" charset="0"/>
                        </a:rPr>
                        <a:t>Advantages</a:t>
                      </a:r>
                      <a:endParaRPr lang="en-GB" sz="1400" noProof="0" dirty="0">
                        <a:latin typeface="Aptos" panose="020B00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GB" sz="1600" noProof="0" dirty="0">
                          <a:latin typeface="Aptos" panose="020B0004020202020204" pitchFamily="34" charset="0"/>
                        </a:rPr>
                        <a:t>Tax Simplification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sz="1600" kern="0" noProof="0" dirty="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Reduced accounting obligations</a:t>
                      </a:r>
                      <a:endParaRPr lang="en-GB" sz="1600" b="0" kern="0" noProof="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GB" sz="1600" b="0" noProof="0" dirty="0">
                          <a:latin typeface="Aptos" panose="020B0004020202020204" pitchFamily="34" charset="0"/>
                          <a:cs typeface="Times New Roman" panose="02020603050405020304" pitchFamily="18" charset="0"/>
                        </a:rPr>
                        <a:t>Deduction of costs</a:t>
                      </a:r>
                      <a:endParaRPr lang="en-GB" sz="1600" noProof="0" dirty="0">
                        <a:latin typeface="Aptos" panose="020B00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GB" sz="1600" noProof="0" dirty="0">
                          <a:latin typeface="Aptos" panose="020B0004020202020204" pitchFamily="34" charset="0"/>
                        </a:rPr>
                        <a:t>Tax Simplification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sz="1600" noProof="0" dirty="0">
                          <a:latin typeface="Aptos" panose="020B0004020202020204" pitchFamily="34" charset="0"/>
                        </a:rPr>
                        <a:t>Reduced bureaucracy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sz="1600" kern="0" noProof="0" dirty="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Reduced accounting obligations</a:t>
                      </a:r>
                      <a:endParaRPr lang="en-GB" sz="1600" b="0" kern="0" noProof="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944448446"/>
                  </a:ext>
                </a:extLst>
              </a:tr>
            </a:tbl>
          </a:graphicData>
        </a:graphic>
      </p:graphicFrame>
      <p:sp>
        <p:nvSpPr>
          <p:cNvPr id="12" name="CasellaDiTesto 11">
            <a:extLst>
              <a:ext uri="{FF2B5EF4-FFF2-40B4-BE49-F238E27FC236}">
                <a16:creationId xmlns="" xmlns:a16="http://schemas.microsoft.com/office/drawing/2014/main" id="{123F17CB-B07A-8349-6BA2-071C694FDB06}"/>
              </a:ext>
            </a:extLst>
          </p:cNvPr>
          <p:cNvSpPr txBox="1"/>
          <p:nvPr/>
        </p:nvSpPr>
        <p:spPr>
          <a:xfrm>
            <a:off x="153909" y="4941500"/>
            <a:ext cx="8990091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en-GB" sz="1600" b="1" kern="0" noProof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Conclusions:</a:t>
            </a:r>
          </a:p>
          <a:p>
            <a:pPr marL="342900" lvl="0" indent="-342900"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600" kern="0" noProof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sz="1600" b="1" kern="0" noProof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Italian Flat-Rate Regime</a:t>
            </a:r>
            <a:r>
              <a:rPr lang="en-GB" sz="1600" kern="0" noProof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 more advantageous when </a:t>
            </a:r>
            <a:r>
              <a:rPr lang="en-GB" sz="1600" b="1" kern="0" noProof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compared at the same revenue level</a:t>
            </a:r>
            <a:endParaRPr lang="en-GB" sz="1600" kern="100" noProof="0" dirty="0"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600" kern="0" noProof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 </a:t>
            </a:r>
            <a:r>
              <a:rPr lang="en-GB" sz="1600" b="1" kern="0" noProof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Módulos</a:t>
            </a:r>
            <a:r>
              <a:rPr lang="en-GB" sz="1600" kern="0" noProof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en-GB" sz="1600" b="1" kern="0" noProof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only good if you earn a lot and have few costs</a:t>
            </a:r>
            <a:r>
              <a:rPr lang="en-GB" sz="1600" kern="0" noProof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but is risky if business slows</a:t>
            </a:r>
            <a:endParaRPr lang="en-GB" sz="1600" kern="100" noProof="0" dirty="0"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600" kern="0" noProof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Italy you pay </a:t>
            </a:r>
            <a:r>
              <a:rPr lang="en-GB" sz="1600" b="1" kern="0" noProof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proportionally to your income</a:t>
            </a:r>
            <a:r>
              <a:rPr lang="en-GB" sz="1600" kern="0" noProof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in Spain you pay </a:t>
            </a:r>
            <a:r>
              <a:rPr lang="en-GB" sz="1600" b="1" kern="0" noProof="0" dirty="0"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proportion to your business parameters </a:t>
            </a:r>
            <a:endParaRPr lang="en-GB" sz="1600" kern="100" noProof="0" dirty="0"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0929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>
            <a:extLst>
              <a:ext uri="{FF2B5EF4-FFF2-40B4-BE49-F238E27FC236}">
                <a16:creationId xmlns="" xmlns:a16="http://schemas.microsoft.com/office/drawing/2014/main" id="{B8BA2A9A-7574-38B5-482D-CDA22E290D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9778197"/>
              </p:ext>
            </p:extLst>
          </p:nvPr>
        </p:nvGraphicFramePr>
        <p:xfrm>
          <a:off x="202904" y="2222937"/>
          <a:ext cx="7062737" cy="3514344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1575303">
                  <a:extLst>
                    <a:ext uri="{9D8B030D-6E8A-4147-A177-3AD203B41FA5}">
                      <a16:colId xmlns="" xmlns:a16="http://schemas.microsoft.com/office/drawing/2014/main" val="365478692"/>
                    </a:ext>
                  </a:extLst>
                </a:gridCol>
                <a:gridCol w="2743717">
                  <a:extLst>
                    <a:ext uri="{9D8B030D-6E8A-4147-A177-3AD203B41FA5}">
                      <a16:colId xmlns="" xmlns:a16="http://schemas.microsoft.com/office/drawing/2014/main" val="1807278786"/>
                    </a:ext>
                  </a:extLst>
                </a:gridCol>
                <a:gridCol w="2743717">
                  <a:extLst>
                    <a:ext uri="{9D8B030D-6E8A-4147-A177-3AD203B41FA5}">
                      <a16:colId xmlns="" xmlns:a16="http://schemas.microsoft.com/office/drawing/2014/main" val="73794493"/>
                    </a:ext>
                  </a:extLst>
                </a:gridCol>
              </a:tblGrid>
              <a:tr h="1277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GB" sz="1400" kern="0" noProof="0" dirty="0">
                          <a:solidFill>
                            <a:schemeClr val="bg1"/>
                          </a:solidFill>
                          <a:effectLst/>
                        </a:rPr>
                        <a:t>Tax Type</a:t>
                      </a:r>
                      <a:endParaRPr lang="en-GB" sz="1400" kern="100" noProof="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3F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GB" sz="1400" kern="0" noProof="0" dirty="0">
                          <a:solidFill>
                            <a:schemeClr val="bg1"/>
                          </a:solidFill>
                          <a:effectLst/>
                        </a:rPr>
                        <a:t>Italy</a:t>
                      </a:r>
                      <a:endParaRPr lang="en-GB" sz="1400" kern="100" noProof="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3F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GB" sz="1400" kern="0" noProof="0" dirty="0">
                          <a:solidFill>
                            <a:schemeClr val="bg1"/>
                          </a:solidFill>
                          <a:effectLst/>
                        </a:rPr>
                        <a:t>Spain</a:t>
                      </a:r>
                      <a:endParaRPr lang="en-GB" sz="1400" kern="100" noProof="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3F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648217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200" kern="0" noProof="0" dirty="0">
                          <a:effectLst/>
                          <a:latin typeface="Aptos" panose="020B0004020202020204" pitchFamily="34" charset="0"/>
                        </a:rPr>
                        <a:t>Personal Income Tax IRPEF/IRPF</a:t>
                      </a:r>
                      <a:endParaRPr lang="en-GB" sz="1100" kern="1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200" kern="0" noProof="0" dirty="0">
                          <a:effectLst/>
                          <a:latin typeface="Aptos" panose="020B0004020202020204" pitchFamily="34" charset="0"/>
                        </a:rPr>
                        <a:t>Progressive Rates from 23% to 43% (up to incomes above 50.000 €).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200" kern="0" noProof="0" dirty="0">
                          <a:effectLst/>
                          <a:latin typeface="Aptos" panose="020B0004020202020204" pitchFamily="34" charset="0"/>
                        </a:rPr>
                        <a:t>Divided into brackets.</a:t>
                      </a:r>
                      <a:endParaRPr lang="en-GB" sz="1100" kern="1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200" kern="0" noProof="0" dirty="0">
                          <a:effectLst/>
                          <a:latin typeface="Aptos" panose="020B0004020202020204" pitchFamily="34" charset="0"/>
                        </a:rPr>
                        <a:t>Progressive rates from 19% to 47% (with brackets that vary at regional level).</a:t>
                      </a:r>
                      <a:endParaRPr lang="en-GB" sz="1100" kern="1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8611396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200" kern="0" noProof="0" dirty="0">
                          <a:effectLst/>
                          <a:latin typeface="Aptos" panose="020B0004020202020204" pitchFamily="34" charset="0"/>
                        </a:rPr>
                        <a:t>Corporate Tax – Standard Rate</a:t>
                      </a:r>
                      <a:endParaRPr lang="en-GB" sz="1100" kern="1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200" kern="0" noProof="0" dirty="0">
                          <a:effectLst/>
                          <a:latin typeface="Aptos" panose="020B0004020202020204" pitchFamily="34" charset="0"/>
                        </a:rPr>
                        <a:t>24%</a:t>
                      </a:r>
                      <a:endParaRPr lang="en-GB" sz="1100" kern="1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200" kern="0" noProof="0" dirty="0">
                          <a:effectLst/>
                          <a:latin typeface="Aptos" panose="020B0004020202020204" pitchFamily="34" charset="0"/>
                        </a:rPr>
                        <a:t>25%</a:t>
                      </a:r>
                      <a:endParaRPr lang="en-GB" sz="1100" kern="1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8335253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200" kern="0" noProof="0" dirty="0">
                          <a:effectLst/>
                          <a:latin typeface="Aptos" panose="020B0004020202020204" pitchFamily="34" charset="0"/>
                        </a:rPr>
                        <a:t>VAT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200" kern="0" noProof="0" dirty="0">
                          <a:effectLst/>
                          <a:latin typeface="Aptos" panose="020B0004020202020204" pitchFamily="34" charset="0"/>
                        </a:rPr>
                        <a:t>(Value-Added Tax)</a:t>
                      </a:r>
                      <a:endParaRPr lang="en-GB" sz="1100" kern="1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200" kern="0" noProof="0" dirty="0">
                          <a:effectLst/>
                          <a:latin typeface="Aptos" panose="020B0004020202020204" pitchFamily="34" charset="0"/>
                        </a:rPr>
                        <a:t>Standard rate: 22%. Reduced rates: 10% and 4% (for some goods/services).</a:t>
                      </a:r>
                      <a:endParaRPr lang="en-GB" sz="1100" kern="1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200" kern="0" noProof="0" dirty="0">
                          <a:effectLst/>
                          <a:latin typeface="Aptos" panose="020B0004020202020204" pitchFamily="34" charset="0"/>
                        </a:rPr>
                        <a:t>Standard rate: 21%. Reduced rates: 10% and 4% (for some goods and services).</a:t>
                      </a:r>
                      <a:endParaRPr lang="en-GB" sz="1100" kern="1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135911507"/>
                  </a:ext>
                </a:extLst>
              </a:tr>
              <a:tr h="6408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200" kern="0" noProof="0" dirty="0">
                          <a:effectLst/>
                          <a:latin typeface="Aptos" panose="020B0004020202020204" pitchFamily="34" charset="0"/>
                        </a:rPr>
                        <a:t>Inheritance and Donations Tax</a:t>
                      </a:r>
                      <a:endParaRPr lang="en-GB" sz="1100" kern="1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200" kern="0" noProof="0" dirty="0">
                          <a:effectLst/>
                          <a:latin typeface="Aptos" panose="020B0004020202020204" pitchFamily="34" charset="0"/>
                        </a:rPr>
                        <a:t>Progressive taxation depending on the value and degree of relationship (from 4% to 8% for close relatives).</a:t>
                      </a:r>
                      <a:endParaRPr lang="en-GB" sz="1100" kern="1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200" kern="0" noProof="0" dirty="0">
                          <a:effectLst/>
                          <a:latin typeface="Aptos" panose="020B0004020202020204" pitchFamily="34" charset="0"/>
                        </a:rPr>
                        <a:t>Progressive taxation based on the value and degree of relationship (from 7.65% to 34%).</a:t>
                      </a:r>
                      <a:endParaRPr lang="en-GB" sz="1100" kern="1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153159796"/>
                  </a:ext>
                </a:extLst>
              </a:tr>
              <a:tr h="6408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200" kern="0" noProof="0" dirty="0">
                          <a:effectLst/>
                          <a:latin typeface="Aptos" panose="020B0004020202020204" pitchFamily="34" charset="0"/>
                        </a:rPr>
                        <a:t>Social Security / Welfare Contributions (Workers)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200" kern="0" noProof="0" dirty="0">
                          <a:effectLst/>
                          <a:latin typeface="Aptos" panose="020B0004020202020204" pitchFamily="34" charset="0"/>
                        </a:rPr>
                        <a:t>Approximately 33% of gross income, portion paid by the worker and a portion paid by the employer.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GB" sz="1200" kern="0" noProof="0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200" kern="0" noProof="0" dirty="0">
                          <a:effectLst/>
                          <a:latin typeface="Aptos" panose="020B0004020202020204" pitchFamily="34" charset="0"/>
                        </a:rPr>
                        <a:t>Approximately 36.25% of gross income, with a portion paid by the worker and a portion paid by the employer.</a:t>
                      </a:r>
                      <a:endParaRPr lang="en-GB" sz="1100" kern="1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3F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9373815"/>
                  </a:ext>
                </a:extLst>
              </a:tr>
            </a:tbl>
          </a:graphicData>
        </a:graphic>
      </p:graphicFrame>
      <p:sp>
        <p:nvSpPr>
          <p:cNvPr id="4" name="CasellaDiTesto 3">
            <a:extLst>
              <a:ext uri="{FF2B5EF4-FFF2-40B4-BE49-F238E27FC236}">
                <a16:creationId xmlns="" xmlns:a16="http://schemas.microsoft.com/office/drawing/2014/main" id="{B95270D3-1317-F142-668E-E06C64E80FA1}"/>
              </a:ext>
            </a:extLst>
          </p:cNvPr>
          <p:cNvSpPr txBox="1"/>
          <p:nvPr/>
        </p:nvSpPr>
        <p:spPr>
          <a:xfrm>
            <a:off x="3195874" y="102336"/>
            <a:ext cx="5817498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GB" sz="2000" b="1" kern="0" noProof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Additional Details</a:t>
            </a:r>
            <a:endParaRPr lang="en-GB" sz="2000" kern="100" noProof="0" dirty="0"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en-GB" sz="1600" b="1" kern="0" noProof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Personal Income Tax: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b="1" kern="0" noProof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Italy (IRPEF):</a:t>
            </a:r>
            <a:r>
              <a:rPr lang="en-GB" sz="1600" b="1" kern="100" noProof="0" dirty="0"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kern="100" noProof="0" dirty="0"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Progressive income tax</a:t>
            </a:r>
            <a:r>
              <a:rPr lang="en-GB" sz="1600" kern="0" noProof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the higher the income, the higher the rate applied.</a:t>
            </a:r>
            <a:endParaRPr lang="en-GB" sz="1600" kern="100" noProof="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GB" sz="1600" kern="0" noProof="0" dirty="0"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Rate for incomes </a:t>
            </a:r>
            <a:r>
              <a:rPr lang="en-GB" sz="1600" b="1" kern="0" noProof="0" dirty="0"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over</a:t>
            </a:r>
            <a:r>
              <a:rPr lang="en-GB" sz="1600" b="1" kern="0" noProof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75.000 €</a:t>
            </a:r>
            <a:r>
              <a:rPr lang="en-GB" sz="1600" kern="0" noProof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en-GB" sz="1600" b="1" kern="0" noProof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up to 43%</a:t>
            </a:r>
            <a:r>
              <a:rPr lang="en-GB" sz="1600" kern="0" noProof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b="1" kern="0" noProof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Spain (I</a:t>
            </a:r>
            <a:r>
              <a:rPr lang="en-GB" sz="1600" b="1" kern="0" noProof="0" dirty="0"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RPF):</a:t>
            </a:r>
            <a:r>
              <a:rPr lang="en-GB" sz="1600" kern="0" noProof="0" dirty="0"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Progressive income tax: rates applied depend on the region of operation</a:t>
            </a:r>
            <a:endParaRPr lang="en-GB" sz="1600" b="1" kern="0" noProof="0" dirty="0"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GB" sz="1600" kern="0" noProof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Rates </a:t>
            </a:r>
            <a:r>
              <a:rPr lang="en-GB" sz="1600" b="1" kern="0" noProof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up to 47% </a:t>
            </a:r>
            <a:r>
              <a:rPr lang="en-GB" sz="1600" kern="0" noProof="0" dirty="0"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for incomes </a:t>
            </a:r>
            <a:r>
              <a:rPr lang="en-GB" sz="1600" b="1" kern="0" noProof="0" dirty="0"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over</a:t>
            </a:r>
            <a:r>
              <a:rPr lang="en-GB" sz="1600" b="1" kern="0" noProof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60.000 €</a:t>
            </a:r>
            <a:endParaRPr lang="en-GB" sz="1600" kern="0" noProof="0" dirty="0"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="" xmlns:a16="http://schemas.microsoft.com/office/drawing/2014/main" id="{CCD5E8F1-64AE-F81F-4518-15648AF00EF6}"/>
              </a:ext>
            </a:extLst>
          </p:cNvPr>
          <p:cNvSpPr txBox="1"/>
          <p:nvPr/>
        </p:nvSpPr>
        <p:spPr>
          <a:xfrm>
            <a:off x="-11317" y="5933591"/>
            <a:ext cx="611594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n-GB" sz="1400" b="1" kern="0" noProof="0" dirty="0"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VAT – Value-Added Tax</a:t>
            </a:r>
            <a:r>
              <a:rPr lang="en-GB" sz="1400" b="1" kern="0" noProof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(Italy an</a:t>
            </a:r>
            <a:r>
              <a:rPr lang="en-GB" sz="1400" b="1" kern="0" noProof="0" dirty="0"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 Spain</a:t>
            </a:r>
            <a:r>
              <a:rPr lang="en-GB" sz="1400" b="1" kern="0" noProof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endParaRPr lang="en-GB" sz="1400" kern="100" noProof="0" dirty="0"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400" b="1" kern="0" noProof="0" dirty="0"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Standard VAT rate</a:t>
            </a:r>
            <a:r>
              <a:rPr lang="en-GB" sz="1400" kern="0" noProof="0" dirty="0"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 similar</a:t>
            </a:r>
            <a:r>
              <a:rPr lang="en-GB" sz="1400" kern="0" noProof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(22% in Italy</a:t>
            </a:r>
            <a:r>
              <a:rPr lang="en-GB" sz="1400" kern="0" noProof="0" dirty="0"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GB" sz="1400" kern="0" noProof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21% in Spain).</a:t>
            </a:r>
            <a:endParaRPr lang="en-GB" sz="1400" kern="100" noProof="0" dirty="0"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400" b="1" kern="0" noProof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Reduced rates</a:t>
            </a:r>
            <a:r>
              <a:rPr lang="en-GB" sz="1400" kern="0" noProof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for essential goods and services (10% and  4%).</a:t>
            </a:r>
            <a:endParaRPr lang="en-GB" sz="1400" kern="100" noProof="0" dirty="0"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2829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>
            <a:extLst>
              <a:ext uri="{FF2B5EF4-FFF2-40B4-BE49-F238E27FC236}">
                <a16:creationId xmlns="" xmlns:a16="http://schemas.microsoft.com/office/drawing/2014/main" id="{17DB9277-C6FE-1E36-6656-565AF70D88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45" y="5092573"/>
            <a:ext cx="2427537" cy="1422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645" y="0"/>
            <a:ext cx="8840709" cy="1143000"/>
          </a:xfrm>
        </p:spPr>
        <p:txBody>
          <a:bodyPr>
            <a:normAutofit/>
          </a:bodyPr>
          <a:lstStyle/>
          <a:p>
            <a:r>
              <a:rPr lang="en-GB" sz="2400" b="1" noProof="0" dirty="0">
                <a:latin typeface="Aptos" panose="020B0004020202020204" pitchFamily="34" charset="0"/>
              </a:rPr>
              <a:t>INITIATIVES TO CREATE/CONSOLIDATE NEW </a:t>
            </a:r>
            <a:r>
              <a:rPr lang="en-GB" sz="2400" b="1" noProof="0" dirty="0" smtClean="0">
                <a:latin typeface="Aptos" panose="020B0004020202020204" pitchFamily="34" charset="0"/>
              </a:rPr>
              <a:t>COMPANIES IN ITALY 1.</a:t>
            </a:r>
            <a:endParaRPr lang="en-GB" sz="2400" b="1" noProof="0" dirty="0">
              <a:latin typeface="Aptos" panose="020B00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90115" y="1456837"/>
            <a:ext cx="6753886" cy="529252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600" b="1" noProof="0" dirty="0">
                <a:latin typeface="Aptos" panose="020B0004020202020204" pitchFamily="34" charset="0"/>
              </a:rPr>
              <a:t>RESTO AL SUD – ‘‘I’M STAYING IN THE SOUTH’’</a:t>
            </a:r>
            <a:r>
              <a:rPr lang="en-GB" sz="1600" noProof="0" dirty="0">
                <a:latin typeface="Aptos" panose="020B0004020202020204" pitchFamily="34" charset="0"/>
              </a:rPr>
              <a:t>: applies to Southern Italy</a:t>
            </a:r>
          </a:p>
          <a:p>
            <a:r>
              <a:rPr lang="en-GB" sz="1600" noProof="0" dirty="0">
                <a:latin typeface="Aptos" panose="020B0004020202020204" pitchFamily="34" charset="0"/>
              </a:rPr>
              <a:t>Grants/Non-Repayable Loans and Subsidised Loans</a:t>
            </a:r>
          </a:p>
          <a:p>
            <a:r>
              <a:rPr lang="en-GB" sz="1600" b="1" noProof="0" dirty="0">
                <a:latin typeface="Aptos" panose="020B0004020202020204" pitchFamily="34" charset="0"/>
              </a:rPr>
              <a:t>Aim: to combat youth emigration</a:t>
            </a:r>
          </a:p>
          <a:p>
            <a:r>
              <a:rPr lang="en-GB" sz="1600" noProof="0" dirty="0">
                <a:latin typeface="Aptos" panose="020B0004020202020204" pitchFamily="34" charset="0"/>
              </a:rPr>
              <a:t>Aimed at those between 18 e 55 years old</a:t>
            </a:r>
          </a:p>
          <a:p>
            <a:pPr marL="457200" lvl="1" indent="0">
              <a:buNone/>
            </a:pPr>
            <a:endParaRPr lang="en-GB" sz="1600" noProof="0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GB" sz="1600" b="1" noProof="0" dirty="0">
                <a:effectLst/>
                <a:latin typeface="Aptos" panose="020B0004020202020204" pitchFamily="34" charset="0"/>
              </a:rPr>
              <a:t>RESTO QUI (2025) – ‘‘I’M STAYING HERE’’</a:t>
            </a:r>
          </a:p>
          <a:p>
            <a:r>
              <a:rPr lang="en-GB" sz="1600" noProof="0" dirty="0">
                <a:latin typeface="Aptos" panose="020B0004020202020204" pitchFamily="34" charset="0"/>
              </a:rPr>
              <a:t>It applies to the areas of the Seismic Crater and some Central-North areas of Italy</a:t>
            </a:r>
          </a:p>
          <a:p>
            <a:r>
              <a:rPr lang="en-GB" sz="1600" noProof="0" dirty="0">
                <a:latin typeface="Aptos" panose="020B0004020202020204" pitchFamily="34" charset="0"/>
              </a:rPr>
              <a:t>Provides non-repayable grants and financing of up to 200,000 € for new businesses or for the development of existing ones</a:t>
            </a:r>
          </a:p>
          <a:p>
            <a:pPr lvl="1"/>
            <a:endParaRPr lang="en-GB" sz="1600" b="1" noProof="0" dirty="0">
              <a:latin typeface="Aptos" panose="020B0004020202020204" pitchFamily="34" charset="0"/>
            </a:endParaRPr>
          </a:p>
          <a:p>
            <a:pPr marL="0" indent="0">
              <a:buNone/>
            </a:pPr>
            <a:endParaRPr lang="en-GB" sz="1600" b="1" noProof="0" dirty="0" smtClean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GB" sz="1600" b="1" noProof="0" dirty="0" smtClean="0">
                <a:latin typeface="Aptos" panose="020B0004020202020204" pitchFamily="34" charset="0"/>
              </a:rPr>
              <a:t>FONDO </a:t>
            </a:r>
            <a:r>
              <a:rPr lang="en-GB" sz="1600" b="1" noProof="0" dirty="0">
                <a:latin typeface="Aptos" panose="020B0004020202020204" pitchFamily="34" charset="0"/>
              </a:rPr>
              <a:t>IMPRESA FEMMINILE - </a:t>
            </a:r>
            <a:r>
              <a:rPr lang="en-GB" sz="1600" b="1" kern="0" noProof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WOMEN'S ENTERPRISE FUND: </a:t>
            </a:r>
            <a:r>
              <a:rPr lang="en-GB" sz="1600" kern="0" noProof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Businesses led by women</a:t>
            </a:r>
          </a:p>
          <a:p>
            <a:r>
              <a:rPr lang="en-GB" sz="1600" kern="0" noProof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Funding for Investment programs in the sectors of industry, crafts, services, commerce and tourism.</a:t>
            </a:r>
          </a:p>
          <a:p>
            <a:r>
              <a:rPr lang="en-GB" sz="1600" b="1" kern="0" noProof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Non-repayable financing and loans for start-ups or consolidation of women's businesses.</a:t>
            </a:r>
          </a:p>
        </p:txBody>
      </p:sp>
      <p:sp>
        <p:nvSpPr>
          <p:cNvPr id="4" name="Title 1">
            <a:extLst>
              <a:ext uri="{FF2B5EF4-FFF2-40B4-BE49-F238E27FC236}">
                <a16:creationId xmlns="" xmlns:a16="http://schemas.microsoft.com/office/drawing/2014/main" id="{075B8A71-8935-E170-0964-A31AF036E83A}"/>
              </a:ext>
            </a:extLst>
          </p:cNvPr>
          <p:cNvSpPr txBox="1">
            <a:spLocks/>
          </p:cNvSpPr>
          <p:nvPr/>
        </p:nvSpPr>
        <p:spPr>
          <a:xfrm>
            <a:off x="457200" y="850267"/>
            <a:ext cx="8229600" cy="5854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kern="0" noProof="0" dirty="0">
                <a:latin typeface="Aptos" panose="020B0004020202020204" pitchFamily="34" charset="0"/>
                <a:ea typeface="Times New Roman" panose="02020603050405020304" pitchFamily="18" charset="0"/>
              </a:rPr>
              <a:t>Measures to promote self-entrepreneurship and the economic development of </a:t>
            </a:r>
            <a:r>
              <a:rPr lang="en-GB" sz="2000" b="1" kern="0" noProof="0" dirty="0">
                <a:latin typeface="Aptos" panose="020B0004020202020204" pitchFamily="34" charset="0"/>
                <a:ea typeface="Times New Roman" panose="02020603050405020304" pitchFamily="18" charset="0"/>
              </a:rPr>
              <a:t>new and/or established businesses</a:t>
            </a:r>
            <a:endParaRPr lang="en-GB" sz="2000" b="1" kern="0" noProof="0" dirty="0"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="" xmlns:a16="http://schemas.microsoft.com/office/drawing/2014/main" id="{4D8322CE-02B3-1F6A-ABD0-18A838EA1C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93" t="11360" r="17670" b="9114"/>
          <a:stretch/>
        </p:blipFill>
        <p:spPr bwMode="auto">
          <a:xfrm>
            <a:off x="151645" y="1485090"/>
            <a:ext cx="2172012" cy="1251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9CB3A8FD-CDB8-5D6F-EB7F-3ABF27418A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979" y="3191314"/>
            <a:ext cx="2165135" cy="190125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D65B26FC-3C22-1712-A1ED-4654EE894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mart &amp; Start Italia">
            <a:extLst>
              <a:ext uri="{FF2B5EF4-FFF2-40B4-BE49-F238E27FC236}">
                <a16:creationId xmlns="" xmlns:a16="http://schemas.microsoft.com/office/drawing/2014/main" id="{FB0F9FB3-7B27-A87B-36D1-45C05BBFEB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523" y="903759"/>
            <a:ext cx="1876331" cy="163951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1">
            <a:extLst>
              <a:ext uri="{FF2B5EF4-FFF2-40B4-BE49-F238E27FC236}">
                <a16:creationId xmlns="" xmlns:a16="http://schemas.microsoft.com/office/drawing/2014/main" id="{EA9D601D-39B2-7CD2-8E1A-E0B82FACAEE9}"/>
              </a:ext>
            </a:extLst>
          </p:cNvPr>
          <p:cNvSpPr txBox="1">
            <a:spLocks/>
          </p:cNvSpPr>
          <p:nvPr/>
        </p:nvSpPr>
        <p:spPr>
          <a:xfrm>
            <a:off x="151645" y="0"/>
            <a:ext cx="884070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b="1" dirty="0">
                <a:solidFill>
                  <a:prstClr val="black"/>
                </a:solidFill>
                <a:latin typeface="Aptos" panose="020B0004020202020204" pitchFamily="34" charset="0"/>
              </a:rPr>
              <a:t>INITIATIVES TO CREATE/CONSOLIDATE NEW COMPANIES IN ITALY </a:t>
            </a:r>
            <a:r>
              <a:rPr lang="en-GB" sz="2400" b="1" dirty="0" smtClean="0">
                <a:solidFill>
                  <a:prstClr val="black"/>
                </a:solidFill>
                <a:latin typeface="Aptos" panose="020B0004020202020204" pitchFamily="34" charset="0"/>
              </a:rPr>
              <a:t>2.</a:t>
            </a:r>
            <a:endParaRPr lang="en-GB" sz="2600" b="1" noProof="0" dirty="0">
              <a:latin typeface="Aptos" panose="020B0004020202020204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="" xmlns:a16="http://schemas.microsoft.com/office/drawing/2014/main" id="{CAD69713-9EB7-36C9-1950-1A56E13C18B3}"/>
              </a:ext>
            </a:extLst>
          </p:cNvPr>
          <p:cNvSpPr txBox="1">
            <a:spLocks/>
          </p:cNvSpPr>
          <p:nvPr/>
        </p:nvSpPr>
        <p:spPr>
          <a:xfrm>
            <a:off x="2355597" y="1088694"/>
            <a:ext cx="6788403" cy="57693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1600" b="1" noProof="0" dirty="0">
                <a:latin typeface="Aptos" panose="020B0004020202020204" pitchFamily="34" charset="0"/>
              </a:rPr>
              <a:t>SmartStart Italia</a:t>
            </a:r>
            <a:r>
              <a:rPr lang="en-GB" sz="1600" noProof="0" dirty="0">
                <a:latin typeface="Aptos" panose="020B0004020202020204" pitchFamily="34" charset="0"/>
              </a:rPr>
              <a:t>: incentives for Southern Italy</a:t>
            </a:r>
          </a:p>
          <a:p>
            <a:r>
              <a:rPr lang="en-GB" sz="1600" noProof="0" dirty="0">
                <a:latin typeface="Aptos" panose="020B0004020202020204" pitchFamily="34" charset="0"/>
              </a:rPr>
              <a:t>Incentives to support </a:t>
            </a:r>
            <a:r>
              <a:rPr lang="en-GB" sz="1600" b="1" noProof="0" dirty="0">
                <a:latin typeface="Aptos" panose="020B0004020202020204" pitchFamily="34" charset="0"/>
              </a:rPr>
              <a:t>the birth and growth of innovative startups</a:t>
            </a:r>
          </a:p>
          <a:p>
            <a:r>
              <a:rPr lang="en-GB" sz="1600" noProof="0" dirty="0">
                <a:latin typeface="Aptos" panose="020B0004020202020204" pitchFamily="34" charset="0"/>
              </a:rPr>
              <a:t>To finance projects between 100,000 euros and 1.5 million euros</a:t>
            </a:r>
          </a:p>
          <a:p>
            <a:endParaRPr lang="en-GB" sz="1600" noProof="0" dirty="0">
              <a:latin typeface="Aptos" panose="020B0004020202020204" pitchFamily="34" charset="0"/>
            </a:endParaRPr>
          </a:p>
          <a:p>
            <a:endParaRPr lang="en-GB" sz="1600" noProof="0" dirty="0">
              <a:latin typeface="Aptos" panose="020B0004020202020204" pitchFamily="34" charset="0"/>
            </a:endParaRPr>
          </a:p>
          <a:p>
            <a:pPr marL="0" indent="0">
              <a:buFont typeface="Arial"/>
              <a:buNone/>
            </a:pPr>
            <a:r>
              <a:rPr lang="en-GB" sz="1600" b="1" noProof="0" dirty="0">
                <a:latin typeface="Aptos" panose="020B0004020202020204" pitchFamily="34" charset="0"/>
              </a:rPr>
              <a:t>BANDO ISI INAL – PUBLIC TENDER FOR THE NATIONAL INSTITUTUE FOR INSURANCE AGAINST WORKPLACE ACCIDENTS  (ANNUAL)</a:t>
            </a:r>
          </a:p>
          <a:p>
            <a:r>
              <a:rPr lang="en-GB" sz="1600" noProof="0" dirty="0">
                <a:latin typeface="Aptos" panose="020B0004020202020204" pitchFamily="34" charset="0"/>
              </a:rPr>
              <a:t>Companies submit an application to participate</a:t>
            </a:r>
          </a:p>
          <a:p>
            <a:r>
              <a:rPr lang="en-GB" sz="1600" noProof="0" dirty="0">
                <a:latin typeface="Aptos" panose="020B0004020202020204" pitchFamily="34" charset="0"/>
              </a:rPr>
              <a:t>It is aimed at all companies in Italy</a:t>
            </a:r>
          </a:p>
          <a:p>
            <a:r>
              <a:rPr lang="en-GB" sz="1600" b="1" noProof="0" dirty="0">
                <a:latin typeface="Aptos" panose="020B0004020202020204" pitchFamily="34" charset="0"/>
              </a:rPr>
              <a:t>Objective</a:t>
            </a:r>
            <a:r>
              <a:rPr lang="en-GB" sz="1600" noProof="0" dirty="0">
                <a:latin typeface="Aptos" panose="020B0004020202020204" pitchFamily="34" charset="0"/>
              </a:rPr>
              <a:t>: to encourage safety at work</a:t>
            </a:r>
          </a:p>
          <a:p>
            <a:r>
              <a:rPr lang="en-GB" sz="1600" noProof="0" dirty="0">
                <a:latin typeface="Aptos" panose="020B0004020202020204" pitchFamily="34" charset="0"/>
              </a:rPr>
              <a:t>Encourage the purchase of new eco-sustainable machinery</a:t>
            </a:r>
          </a:p>
          <a:p>
            <a:pPr marL="457200" lvl="1" indent="0">
              <a:buNone/>
            </a:pPr>
            <a:endParaRPr lang="en-GB" sz="1600" b="1" noProof="0" dirty="0">
              <a:latin typeface="Aptos" panose="020B0004020202020204" pitchFamily="34" charset="0"/>
            </a:endParaRPr>
          </a:p>
          <a:p>
            <a:pPr marL="0" indent="0">
              <a:buFont typeface="Arial"/>
              <a:buNone/>
            </a:pPr>
            <a:r>
              <a:rPr lang="en-GB" sz="1600" b="1" noProof="0" dirty="0" smtClean="0">
                <a:latin typeface="Aptos" panose="020B0004020202020204" pitchFamily="34" charset="0"/>
              </a:rPr>
              <a:t>FONDO </a:t>
            </a:r>
            <a:r>
              <a:rPr lang="en-GB" sz="1600" b="1" noProof="0" dirty="0">
                <a:latin typeface="Aptos" panose="020B0004020202020204" pitchFamily="34" charset="0"/>
              </a:rPr>
              <a:t>CRESCI AL SUD – ‘‘GROW IN THE SOUTH’’ FUND:</a:t>
            </a:r>
          </a:p>
          <a:p>
            <a:r>
              <a:rPr lang="en-GB" sz="1600" noProof="0" dirty="0">
                <a:latin typeface="Aptos" panose="020B0004020202020204" pitchFamily="34" charset="0"/>
              </a:rPr>
              <a:t>Small and medium-sized businesses in southern Italy</a:t>
            </a:r>
          </a:p>
          <a:p>
            <a:r>
              <a:rPr lang="en-GB" sz="1600" noProof="0" dirty="0">
                <a:latin typeface="Aptos" panose="020B0004020202020204" pitchFamily="34" charset="0"/>
              </a:rPr>
              <a:t>Funds Development and Dimensional Growth Projects</a:t>
            </a:r>
          </a:p>
          <a:p>
            <a:r>
              <a:rPr lang="en-GB" sz="1600" noProof="0" dirty="0">
                <a:latin typeface="Aptos" panose="020B0004020202020204" pitchFamily="34" charset="0"/>
              </a:rPr>
              <a:t>Funding used to increase entrepreneurs' skills</a:t>
            </a:r>
          </a:p>
          <a:p>
            <a:r>
              <a:rPr lang="en-GB" sz="1600" noProof="0" dirty="0">
                <a:latin typeface="Aptos" panose="020B0004020202020204" pitchFamily="34" charset="0"/>
              </a:rPr>
              <a:t>Incentives for </a:t>
            </a:r>
            <a:r>
              <a:rPr lang="en-GB" sz="1600" b="1" noProof="0" dirty="0">
                <a:latin typeface="Aptos" panose="020B0004020202020204" pitchFamily="34" charset="0"/>
              </a:rPr>
              <a:t>creation and consolidation of businesses run by young adults </a:t>
            </a:r>
          </a:p>
          <a:p>
            <a:r>
              <a:rPr lang="en-GB" sz="1600" noProof="0" dirty="0">
                <a:latin typeface="Aptos" panose="020B0004020202020204" pitchFamily="34" charset="0"/>
              </a:rPr>
              <a:t>Funding and incentives for Technology, Innovation &amp; Industrial sector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="" xmlns:a16="http://schemas.microsoft.com/office/drawing/2014/main" id="{52414D9E-4BBC-0520-245C-0CE855A5C7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712" y="2890763"/>
            <a:ext cx="2145954" cy="1824389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="" xmlns:a16="http://schemas.microsoft.com/office/drawing/2014/main" id="{9DD1D3D6-953D-AB94-B28A-3051074781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769" y="4967814"/>
            <a:ext cx="2137828" cy="1692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6885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="" xmlns:a16="http://schemas.microsoft.com/office/drawing/2014/main" id="{3B003D85-B108-166C-125A-12D99DBCF6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0315" y="3762481"/>
            <a:ext cx="4705563" cy="26483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185" y="1537521"/>
            <a:ext cx="8229600" cy="2100404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en-US" dirty="0">
                <a:latin typeface="Aptos" panose="020B0004020202020204" pitchFamily="34" charset="0"/>
              </a:rPr>
              <a:t>Spain promotes entrepreneurship through several initiatives, including the 2022 Startup Law, tax incentives for innovation and sustainability, tax simplifications for e-commerce, and incentives for the return of talent</a:t>
            </a:r>
            <a:r>
              <a:rPr lang="en-US" dirty="0" smtClean="0">
                <a:latin typeface="Aptos" panose="020B00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n-US" dirty="0" smtClean="0">
                <a:latin typeface="Aptos" panose="020B0004020202020204" pitchFamily="34" charset="0"/>
              </a:rPr>
              <a:t> </a:t>
            </a:r>
            <a:r>
              <a:rPr lang="en-US" dirty="0">
                <a:latin typeface="Aptos" panose="020B0004020202020204" pitchFamily="34" charset="0"/>
              </a:rPr>
              <a:t>Investments in sectors such as research and development (R&amp;D), digitalization, renewable energy, and sustainable mobility are also encouraged.</a:t>
            </a:r>
            <a:endParaRPr lang="en-GB" noProof="0" dirty="0">
              <a:latin typeface="Aptos" panose="020B0004020202020204" pitchFamily="34" charset="0"/>
            </a:endParaRPr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700" b="1" dirty="0">
                <a:solidFill>
                  <a:prstClr val="black"/>
                </a:solidFill>
                <a:latin typeface="Aptos" panose="020B0004020202020204" pitchFamily="34" charset="0"/>
              </a:rPr>
              <a:t>INITIATIVES TO CREATE/CONSOLIDATE NEW COMPANIES IN </a:t>
            </a:r>
            <a:r>
              <a:rPr lang="en-US" sz="2700" b="1" dirty="0">
                <a:solidFill>
                  <a:prstClr val="black"/>
                </a:solidFill>
                <a:latin typeface="Aptos" panose="020B0004020202020204" pitchFamily="34" charset="0"/>
              </a:rPr>
              <a:t>SPAIN</a:t>
            </a:r>
            <a:r>
              <a:rPr lang="en-US" dirty="0"/>
              <a:t/>
            </a:r>
            <a:br>
              <a:rPr lang="en-US" dirty="0"/>
            </a:br>
            <a:endParaRPr lang="it-IT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1991" y="1054407"/>
            <a:ext cx="8229600" cy="5541602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en-US" dirty="0">
                <a:latin typeface="Aptos" panose="020B0004020202020204" pitchFamily="34" charset="0"/>
              </a:rPr>
              <a:t>The new tax reform in Spain has officially come into force on 1 January 2025, with the aim of encouraging competitiveness, supporting innovation and promoting the sustainable growth of businesses.</a:t>
            </a:r>
          </a:p>
          <a:p>
            <a:pPr marL="0" indent="0" algn="just">
              <a:buNone/>
            </a:pPr>
            <a:endParaRPr lang="en-US" dirty="0">
              <a:latin typeface="Aptos" panose="020B0004020202020204" pitchFamily="34" charset="0"/>
            </a:endParaRPr>
          </a:p>
          <a:p>
            <a:pPr marL="0" indent="0" algn="just">
              <a:buNone/>
            </a:pPr>
            <a:r>
              <a:rPr lang="en-US" dirty="0">
                <a:latin typeface="Aptos" panose="020B0004020202020204" pitchFamily="34" charset="0"/>
              </a:rPr>
              <a:t>This reform represents a great opportunity for companies, both Spanish and foreign, that want to invest or expand in the Spanish market.</a:t>
            </a:r>
          </a:p>
          <a:p>
            <a:pPr marL="0" indent="0" algn="just">
              <a:buNone/>
            </a:pPr>
            <a:endParaRPr lang="en-US" dirty="0">
              <a:latin typeface="Aptos" panose="020B0004020202020204" pitchFamily="34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Aptos" panose="020B0004020202020204" pitchFamily="34" charset="0"/>
              </a:rPr>
              <a:t>The main changes regard:</a:t>
            </a:r>
            <a:endParaRPr lang="en-US" dirty="0">
              <a:latin typeface="Aptos" panose="020B0004020202020204" pitchFamily="34" charset="0"/>
            </a:endParaRPr>
          </a:p>
          <a:p>
            <a:pPr marL="0" indent="0" algn="just">
              <a:buNone/>
            </a:pPr>
            <a:endParaRPr lang="en-US" dirty="0">
              <a:latin typeface="Aptos" panose="020B00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smtClean="0">
                <a:latin typeface="Aptos" panose="020B0004020202020204" pitchFamily="34" charset="0"/>
              </a:rPr>
              <a:t>Reduction </a:t>
            </a:r>
            <a:r>
              <a:rPr lang="en-US" dirty="0">
                <a:latin typeface="Aptos" panose="020B0004020202020204" pitchFamily="34" charset="0"/>
              </a:rPr>
              <a:t>of corporate tax for </a:t>
            </a:r>
            <a:r>
              <a:rPr lang="en-US" dirty="0" smtClean="0">
                <a:latin typeface="Aptos" panose="020B0004020202020204" pitchFamily="34" charset="0"/>
              </a:rPr>
              <a:t>SMEs</a:t>
            </a:r>
          </a:p>
          <a:p>
            <a:pPr marL="514350" indent="-514350" algn="just">
              <a:buAutoNum type="arabicPeriod"/>
            </a:pPr>
            <a:r>
              <a:rPr lang="en-US" dirty="0">
                <a:latin typeface="Aptos" panose="020B0004020202020204" pitchFamily="34" charset="0"/>
              </a:rPr>
              <a:t>Tax incentives for innovation and sustainability</a:t>
            </a:r>
          </a:p>
          <a:p>
            <a:pPr marL="514350" indent="-514350" algn="just">
              <a:buAutoNum type="arabicPeriod"/>
            </a:pPr>
            <a:r>
              <a:rPr lang="en-US" dirty="0">
                <a:latin typeface="Aptos" panose="020B0004020202020204" pitchFamily="34" charset="0"/>
              </a:rPr>
              <a:t>VAT simplifications for e-commerce</a:t>
            </a:r>
          </a:p>
          <a:p>
            <a:pPr marL="514350" indent="-514350" algn="just">
              <a:buAutoNum type="arabicPeriod"/>
            </a:pPr>
            <a:r>
              <a:rPr lang="en-US" dirty="0">
                <a:latin typeface="Aptos" panose="020B0004020202020204" pitchFamily="34" charset="0"/>
              </a:rPr>
              <a:t>Incentives for the return of talent</a:t>
            </a:r>
          </a:p>
          <a:p>
            <a:pPr marL="514350" indent="-514350" algn="just">
              <a:buAutoNum type="arabicPeriod"/>
            </a:pPr>
            <a:r>
              <a:rPr lang="en-US" dirty="0">
                <a:latin typeface="Aptos" panose="020B0004020202020204" pitchFamily="34" charset="0"/>
              </a:rPr>
              <a:t>Greater attention to environmental taxation</a:t>
            </a:r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700" b="1" dirty="0">
                <a:solidFill>
                  <a:prstClr val="black"/>
                </a:solidFill>
                <a:latin typeface="Aptos" panose="020B0004020202020204" pitchFamily="34" charset="0"/>
              </a:rPr>
              <a:t>INITIATIVES TO CREATE/CONSOLIDATE NEW COMPANIES IN </a:t>
            </a:r>
            <a:r>
              <a:rPr lang="en-US" sz="2700" b="1" dirty="0" smtClean="0">
                <a:solidFill>
                  <a:prstClr val="black"/>
                </a:solidFill>
                <a:latin typeface="Aptos" panose="020B0004020202020204" pitchFamily="34" charset="0"/>
              </a:rPr>
              <a:t>SPAIN 2</a:t>
            </a:r>
            <a:r>
              <a:rPr lang="en-US" dirty="0"/>
              <a:t/>
            </a:r>
            <a:br>
              <a:rPr lang="en-US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463911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97" y="59079"/>
            <a:ext cx="2847975" cy="1600200"/>
          </a:xfrm>
          <a:prstGeom prst="rect">
            <a:avLst/>
          </a:prstGeom>
          <a:solidFill>
            <a:schemeClr val="tx2">
              <a:lumMod val="60000"/>
              <a:lumOff val="40000"/>
              <a:alpha val="50000"/>
            </a:schemeClr>
          </a:solidFill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4203" y="0"/>
            <a:ext cx="2639797" cy="2615411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5990" y="2053867"/>
            <a:ext cx="3810330" cy="339576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0638" y="6095934"/>
            <a:ext cx="4633362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615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o 6">
            <a:extLst>
              <a:ext uri="{FF2B5EF4-FFF2-40B4-BE49-F238E27FC236}">
                <a16:creationId xmlns="" xmlns:a16="http://schemas.microsoft.com/office/drawing/2014/main" id="{10EF243D-3976-B057-BC90-3C127D21AEAD}"/>
              </a:ext>
            </a:extLst>
          </p:cNvPr>
          <p:cNvGrpSpPr/>
          <p:nvPr/>
        </p:nvGrpSpPr>
        <p:grpSpPr>
          <a:xfrm>
            <a:off x="1616044" y="3518765"/>
            <a:ext cx="7419310" cy="3263774"/>
            <a:chOff x="0" y="3594226"/>
            <a:chExt cx="8563824" cy="3263774"/>
          </a:xfrm>
        </p:grpSpPr>
        <p:pic>
          <p:nvPicPr>
            <p:cNvPr id="6" name="Immagine 5">
              <a:extLst>
                <a:ext uri="{FF2B5EF4-FFF2-40B4-BE49-F238E27FC236}">
                  <a16:creationId xmlns="" xmlns:a16="http://schemas.microsoft.com/office/drawing/2014/main" id="{66FBF636-A78B-58CA-978C-7EF21B7C69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12690"/>
            <a:stretch/>
          </p:blipFill>
          <p:spPr>
            <a:xfrm>
              <a:off x="0" y="3594226"/>
              <a:ext cx="7983648" cy="3263774"/>
            </a:xfrm>
            <a:prstGeom prst="rect">
              <a:avLst/>
            </a:prstGeom>
          </p:spPr>
        </p:pic>
        <p:pic>
          <p:nvPicPr>
            <p:cNvPr id="5" name="Immagine 4">
              <a:extLst>
                <a:ext uri="{FF2B5EF4-FFF2-40B4-BE49-F238E27FC236}">
                  <a16:creationId xmlns="" xmlns:a16="http://schemas.microsoft.com/office/drawing/2014/main" id="{B1D6B42A-43C5-0143-6021-5A47482EAC9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87310"/>
            <a:stretch/>
          </p:blipFill>
          <p:spPr>
            <a:xfrm>
              <a:off x="7403472" y="3594226"/>
              <a:ext cx="1160352" cy="3263774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5461"/>
            <a:ext cx="8229600" cy="1342177"/>
          </a:xfrm>
        </p:spPr>
        <p:txBody>
          <a:bodyPr>
            <a:normAutofit/>
          </a:bodyPr>
          <a:lstStyle/>
          <a:p>
            <a:r>
              <a:rPr lang="en-GB" sz="4900" b="1" noProof="0" dirty="0">
                <a:solidFill>
                  <a:srgbClr val="C80000"/>
                </a:solidFill>
                <a:latin typeface="Aptos" panose="020B0004020202020204" pitchFamily="34" charset="0"/>
              </a:rPr>
              <a:t>The Working World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2629"/>
            <a:ext cx="8229600" cy="251460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2600" noProof="0" dirty="0">
                <a:latin typeface="Aptos" panose="020B0004020202020204" pitchFamily="34" charset="0"/>
              </a:rPr>
              <a:t>The transition into the working world is a crucial moment.</a:t>
            </a:r>
          </a:p>
          <a:p>
            <a:pPr marL="0" indent="0">
              <a:buNone/>
            </a:pPr>
            <a:endParaRPr lang="en-GB" sz="2600" noProof="0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GB" sz="2600" noProof="0" dirty="0">
                <a:latin typeface="Aptos" panose="020B0004020202020204" pitchFamily="34" charset="0"/>
              </a:rPr>
              <a:t>The main options are: </a:t>
            </a:r>
          </a:p>
          <a:p>
            <a:pPr lvl="1"/>
            <a:r>
              <a:rPr lang="en-GB" sz="2600" noProof="0" dirty="0">
                <a:latin typeface="Aptos" panose="020B0004020202020204" pitchFamily="34" charset="0"/>
              </a:rPr>
              <a:t>Working as an Employee</a:t>
            </a:r>
          </a:p>
          <a:p>
            <a:pPr lvl="1"/>
            <a:r>
              <a:rPr lang="en-GB" sz="2600" noProof="0" dirty="0">
                <a:latin typeface="Aptos" panose="020B0004020202020204" pitchFamily="34" charset="0"/>
              </a:rPr>
              <a:t>Self-Employment</a:t>
            </a:r>
          </a:p>
          <a:p>
            <a:pPr lvl="1"/>
            <a:r>
              <a:rPr lang="en-GB" sz="2600" noProof="0" dirty="0">
                <a:latin typeface="Aptos" panose="020B0004020202020204" pitchFamily="34" charset="0"/>
              </a:rPr>
              <a:t>Starting a Business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8475" y="273114"/>
            <a:ext cx="8555524" cy="135802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b="1" noProof="0" dirty="0">
                <a:solidFill>
                  <a:srgbClr val="00A99D"/>
                </a:solidFill>
                <a:latin typeface="Aptos" panose="020B0004020202020204" pitchFamily="34" charset="0"/>
              </a:rPr>
              <a:t>Entrepreneurship:</a:t>
            </a:r>
          </a:p>
          <a:p>
            <a:pPr marL="0" indent="0">
              <a:buNone/>
            </a:pPr>
            <a:r>
              <a:rPr lang="en-GB" noProof="0" dirty="0">
                <a:latin typeface="Aptos" panose="020B0004020202020204" pitchFamily="34" charset="0"/>
              </a:rPr>
              <a:t>Showing initiative  even outside one’s own personal or professional environment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="" xmlns:a16="http://schemas.microsoft.com/office/drawing/2014/main" id="{94A30E3E-9C9D-21E0-B7E7-45F9BC0B18C5}"/>
              </a:ext>
            </a:extLst>
          </p:cNvPr>
          <p:cNvSpPr txBox="1">
            <a:spLocks/>
          </p:cNvSpPr>
          <p:nvPr/>
        </p:nvSpPr>
        <p:spPr>
          <a:xfrm>
            <a:off x="588474" y="5220827"/>
            <a:ext cx="8555525" cy="141384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b="1" noProof="0" dirty="0">
                <a:solidFill>
                  <a:srgbClr val="00A99D"/>
                </a:solidFill>
                <a:latin typeface="Aptos" panose="020B0004020202020204" pitchFamily="34" charset="0"/>
              </a:rPr>
              <a:t>Self-Employment:</a:t>
            </a:r>
          </a:p>
          <a:p>
            <a:pPr marL="0" indent="0">
              <a:buFont typeface="Arial"/>
              <a:buNone/>
            </a:pPr>
            <a:r>
              <a:rPr lang="en-GB" noProof="0" dirty="0">
                <a:latin typeface="Aptos" panose="020B0004020202020204" pitchFamily="34" charset="0"/>
              </a:rPr>
              <a:t>Creating and managing your own business activity</a:t>
            </a:r>
          </a:p>
        </p:txBody>
      </p:sp>
      <p:pic>
        <p:nvPicPr>
          <p:cNvPr id="19" name="Immagine 18">
            <a:extLst>
              <a:ext uri="{FF2B5EF4-FFF2-40B4-BE49-F238E27FC236}">
                <a16:creationId xmlns="" xmlns:a16="http://schemas.microsoft.com/office/drawing/2014/main" id="{FFCE0970-3848-7185-ADB3-833E406414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" y="1828800"/>
            <a:ext cx="9144000" cy="32004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magine 14">
            <a:extLst>
              <a:ext uri="{FF2B5EF4-FFF2-40B4-BE49-F238E27FC236}">
                <a16:creationId xmlns="" xmlns:a16="http://schemas.microsoft.com/office/drawing/2014/main" id="{89B31D33-753C-7AF0-8D85-24FB98A63CE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0" y="3852269"/>
            <a:ext cx="9144000" cy="301023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22223" y="346365"/>
            <a:ext cx="4798336" cy="1154268"/>
          </a:xfrm>
        </p:spPr>
        <p:txBody>
          <a:bodyPr>
            <a:noAutofit/>
          </a:bodyPr>
          <a:lstStyle/>
          <a:p>
            <a:r>
              <a:rPr lang="en-GB" b="1" noProof="0" dirty="0">
                <a:solidFill>
                  <a:srgbClr val="ECEEC7"/>
                </a:solidFill>
                <a:latin typeface="Aptos" panose="020B0004020202020204" pitchFamily="34" charset="0"/>
              </a:rPr>
              <a:t>Self-Employed Worker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5" y="1620570"/>
            <a:ext cx="4924701" cy="4525963"/>
          </a:xfrm>
        </p:spPr>
        <p:txBody>
          <a:bodyPr>
            <a:normAutofit/>
          </a:bodyPr>
          <a:lstStyle/>
          <a:p>
            <a:r>
              <a:rPr lang="en-GB" sz="2200" noProof="0" dirty="0">
                <a:latin typeface="Aptos" panose="020B0004020202020204" pitchFamily="34" charset="0"/>
              </a:rPr>
              <a:t>Work carried out without subordination (work independently)</a:t>
            </a:r>
          </a:p>
          <a:p>
            <a:r>
              <a:rPr lang="en-GB" sz="2200" noProof="0" dirty="0">
                <a:latin typeface="Aptos" panose="020B0004020202020204" pitchFamily="34" charset="0"/>
              </a:rPr>
              <a:t>Less bureaucracy</a:t>
            </a:r>
          </a:p>
          <a:p>
            <a:r>
              <a:rPr lang="en-GB" sz="2200" noProof="0" dirty="0">
                <a:latin typeface="Aptos" panose="020B0004020202020204" pitchFamily="34" charset="0"/>
              </a:rPr>
              <a:t>More flexibility</a:t>
            </a:r>
          </a:p>
          <a:p>
            <a:r>
              <a:rPr lang="en-GB" sz="2200" noProof="0" dirty="0">
                <a:latin typeface="Aptos" panose="020B0004020202020204" pitchFamily="34" charset="0"/>
              </a:rPr>
              <a:t>Individual responsibility</a:t>
            </a:r>
          </a:p>
          <a:p>
            <a:r>
              <a:rPr lang="en-GB" sz="2200" noProof="0" dirty="0">
                <a:latin typeface="Aptos" panose="020B0004020202020204" pitchFamily="34" charset="0"/>
              </a:rPr>
              <a:t>Examples:</a:t>
            </a:r>
          </a:p>
          <a:p>
            <a:pPr lvl="1"/>
            <a:r>
              <a:rPr lang="en-GB" sz="1800" noProof="0" dirty="0">
                <a:latin typeface="Aptos" panose="020B0004020202020204" pitchFamily="34" charset="0"/>
              </a:rPr>
              <a:t>Lawyer</a:t>
            </a:r>
          </a:p>
          <a:p>
            <a:pPr lvl="1"/>
            <a:r>
              <a:rPr lang="en-GB" sz="1800" noProof="0" dirty="0">
                <a:latin typeface="Aptos" panose="020B0004020202020204" pitchFamily="34" charset="0"/>
              </a:rPr>
              <a:t>Accountant</a:t>
            </a:r>
          </a:p>
          <a:p>
            <a:pPr lvl="1"/>
            <a:r>
              <a:rPr lang="en-GB" sz="1800" noProof="0" dirty="0">
                <a:latin typeface="Aptos" panose="020B0004020202020204" pitchFamily="34" charset="0"/>
              </a:rPr>
              <a:t>Engineer</a:t>
            </a:r>
          </a:p>
          <a:p>
            <a:pPr lvl="1"/>
            <a:r>
              <a:rPr lang="en-GB" sz="1800" noProof="0" dirty="0">
                <a:latin typeface="Aptos" panose="020B0004020202020204" pitchFamily="34" charset="0"/>
              </a:rPr>
              <a:t>Architect</a:t>
            </a:r>
          </a:p>
        </p:txBody>
      </p:sp>
      <p:sp>
        <p:nvSpPr>
          <p:cNvPr id="4" name="Title 1">
            <a:extLst>
              <a:ext uri="{FF2B5EF4-FFF2-40B4-BE49-F238E27FC236}">
                <a16:creationId xmlns="" xmlns:a16="http://schemas.microsoft.com/office/drawing/2014/main" id="{F628BBD9-6A60-9A91-DEF8-FD9066AA0503}"/>
              </a:ext>
            </a:extLst>
          </p:cNvPr>
          <p:cNvSpPr txBox="1">
            <a:spLocks/>
          </p:cNvSpPr>
          <p:nvPr/>
        </p:nvSpPr>
        <p:spPr>
          <a:xfrm>
            <a:off x="5026936" y="38332"/>
            <a:ext cx="388846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noProof="0" dirty="0">
                <a:solidFill>
                  <a:srgbClr val="ECEEC7"/>
                </a:solidFill>
                <a:latin typeface="Aptos" panose="020B0004020202020204" pitchFamily="34" charset="0"/>
              </a:rPr>
              <a:t>Entrepreneur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="" xmlns:a16="http://schemas.microsoft.com/office/drawing/2014/main" id="{87DE8393-60E9-2562-04B1-927E6641EC5E}"/>
              </a:ext>
            </a:extLst>
          </p:cNvPr>
          <p:cNvSpPr txBox="1">
            <a:spLocks/>
          </p:cNvSpPr>
          <p:nvPr/>
        </p:nvSpPr>
        <p:spPr>
          <a:xfrm>
            <a:off x="4798336" y="1500633"/>
            <a:ext cx="4345664" cy="51627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200" noProof="0" dirty="0">
                <a:latin typeface="Aptos" panose="020B0004020202020204" pitchFamily="34" charset="0"/>
              </a:rPr>
              <a:t>Professionally carries out an organised economic activity to produce goods/services.</a:t>
            </a:r>
            <a:r>
              <a:rPr lang="en-GB" sz="1000" noProof="0" dirty="0">
                <a:latin typeface="Aptos" panose="020B0004020202020204" pitchFamily="34" charset="0"/>
              </a:rPr>
              <a:t>[Art. 2082 C.C.] </a:t>
            </a:r>
          </a:p>
          <a:p>
            <a:r>
              <a:rPr lang="en-GB" sz="2200" noProof="0" dirty="0">
                <a:latin typeface="Aptos" panose="020B0004020202020204" pitchFamily="34" charset="0"/>
              </a:rPr>
              <a:t>Includes business structure, capital and resources.</a:t>
            </a:r>
          </a:p>
          <a:p>
            <a:r>
              <a:rPr lang="en-GB" sz="2200" noProof="0" dirty="0">
                <a:latin typeface="Aptos" panose="020B0004020202020204" pitchFamily="34" charset="0"/>
              </a:rPr>
              <a:t>Requires managerial skills and strategic vision.</a:t>
            </a:r>
          </a:p>
          <a:p>
            <a:r>
              <a:rPr lang="en-GB" sz="2200" noProof="0" dirty="0">
                <a:latin typeface="Aptos" panose="020B0004020202020204" pitchFamily="34" charset="0"/>
              </a:rPr>
              <a:t>Examples:</a:t>
            </a:r>
          </a:p>
          <a:p>
            <a:pPr lvl="1"/>
            <a:r>
              <a:rPr lang="en-GB" sz="1800" noProof="0" dirty="0">
                <a:latin typeface="Aptos" panose="020B0004020202020204" pitchFamily="34" charset="0"/>
              </a:rPr>
              <a:t>Shop owner</a:t>
            </a:r>
          </a:p>
          <a:p>
            <a:pPr lvl="1"/>
            <a:r>
              <a:rPr lang="en-GB" sz="1800" noProof="0" dirty="0">
                <a:latin typeface="Aptos" panose="020B0004020202020204" pitchFamily="34" charset="0"/>
              </a:rPr>
              <a:t>Tech Startup</a:t>
            </a:r>
          </a:p>
          <a:p>
            <a:pPr lvl="1"/>
            <a:r>
              <a:rPr lang="en-GB" sz="1800" noProof="0" dirty="0">
                <a:latin typeface="Aptos" panose="020B0004020202020204" pitchFamily="34" charset="0"/>
              </a:rPr>
              <a:t>Agricultural business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B5241B0B-60CE-FC06-0109-DEE4079552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>
            <a:extLst>
              <a:ext uri="{FF2B5EF4-FFF2-40B4-BE49-F238E27FC236}">
                <a16:creationId xmlns="" xmlns:a16="http://schemas.microsoft.com/office/drawing/2014/main" id="{A5F3C592-587E-F07E-BFF2-5DE3A1A5A51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881" t="7490" r="7618" b="7152"/>
          <a:stretch/>
        </p:blipFill>
        <p:spPr>
          <a:xfrm>
            <a:off x="177385" y="3050620"/>
            <a:ext cx="4394615" cy="3311303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="" xmlns:a16="http://schemas.microsoft.com/office/drawing/2014/main" id="{D9AAC019-AEA4-7007-1146-4E85E5979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45589"/>
            <a:ext cx="9144001" cy="1012160"/>
          </a:xfrm>
        </p:spPr>
        <p:txBody>
          <a:bodyPr>
            <a:normAutofit fontScale="90000"/>
          </a:bodyPr>
          <a:lstStyle/>
          <a:p>
            <a:r>
              <a:rPr lang="en-GB" b="1" noProof="0" dirty="0">
                <a:solidFill>
                  <a:srgbClr val="C984F8"/>
                </a:solidFill>
                <a:latin typeface="Aptos" panose="020B0004020202020204" pitchFamily="34" charset="0"/>
              </a:rPr>
              <a:t>INCENTIVES FOR SELF-EMPLOYMENT</a:t>
            </a:r>
            <a:endParaRPr lang="en-GB" noProof="0" dirty="0">
              <a:solidFill>
                <a:srgbClr val="C984F8"/>
              </a:solidFill>
              <a:latin typeface="Aptos" panose="020B0004020202020204" pitchFamily="34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="" xmlns:a16="http://schemas.microsoft.com/office/drawing/2014/main" id="{794CE0D5-9E47-E17A-65C1-38B790920F6F}"/>
              </a:ext>
            </a:extLst>
          </p:cNvPr>
          <p:cNvSpPr txBox="1"/>
          <p:nvPr/>
        </p:nvSpPr>
        <p:spPr>
          <a:xfrm>
            <a:off x="4572000" y="3429000"/>
            <a:ext cx="435471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None/>
            </a:pPr>
            <a:r>
              <a:rPr kumimoji="0" lang="en-GB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There are </a:t>
            </a:r>
            <a:r>
              <a:rPr kumimoji="0" lang="en-GB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public tenders/calls</a:t>
            </a:r>
            <a:r>
              <a:rPr kumimoji="0" lang="en-GB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to obtain </a:t>
            </a:r>
            <a:r>
              <a:rPr kumimoji="0" lang="en-GB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facilitated loans </a:t>
            </a:r>
            <a:r>
              <a:rPr kumimoji="0" lang="en-GB" sz="200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and/</a:t>
            </a:r>
            <a:r>
              <a:rPr kumimoji="0" lang="en-GB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or </a:t>
            </a:r>
            <a:r>
              <a:rPr kumimoji="0" lang="en-GB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grants</a:t>
            </a:r>
            <a:r>
              <a:rPr kumimoji="0" lang="en-GB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.</a:t>
            </a:r>
          </a:p>
          <a:p>
            <a:pPr algn="just">
              <a:buNone/>
            </a:pPr>
            <a:endParaRPr kumimoji="0" lang="en-GB" sz="20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ptos" panose="020B0004020202020204" pitchFamily="34" charset="0"/>
            </a:endParaRPr>
          </a:p>
          <a:p>
            <a:pPr algn="just">
              <a:buNone/>
            </a:pPr>
            <a:r>
              <a:rPr lang="en-GB" sz="2000" noProof="0" dirty="0">
                <a:latin typeface="Aptos" panose="020B0004020202020204" pitchFamily="34" charset="0"/>
              </a:rPr>
              <a:t>To participate, it is necessary to submit a </a:t>
            </a:r>
            <a:r>
              <a:rPr lang="en-GB" sz="2000" b="1" noProof="0" dirty="0">
                <a:latin typeface="Aptos" panose="020B0004020202020204" pitchFamily="34" charset="0"/>
              </a:rPr>
              <a:t>specific project or bid</a:t>
            </a:r>
            <a:r>
              <a:rPr lang="en-GB" sz="2000" noProof="0" dirty="0">
                <a:latin typeface="Aptos" panose="020B0004020202020204" pitchFamily="34" charset="0"/>
              </a:rPr>
              <a:t> with information about the business to be started or developed.</a:t>
            </a:r>
            <a:endParaRPr kumimoji="0" lang="en-GB" sz="20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5" name="Segnaposto contenuto 4">
            <a:extLst>
              <a:ext uri="{FF2B5EF4-FFF2-40B4-BE49-F238E27FC236}">
                <a16:creationId xmlns="" xmlns:a16="http://schemas.microsoft.com/office/drawing/2014/main" id="{64A6F210-96D0-FE69-42AD-EC8AF3C22E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245" y="1170748"/>
            <a:ext cx="8406472" cy="17111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GB" sz="2400" noProof="0" dirty="0">
                <a:latin typeface="Aptos" panose="020B0004020202020204" pitchFamily="34" charset="0"/>
              </a:rPr>
              <a:t>Types: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b="1" noProof="0" dirty="0">
                <a:latin typeface="Aptos" panose="020B0004020202020204" pitchFamily="34" charset="0"/>
              </a:rPr>
              <a:t>Grants:</a:t>
            </a:r>
            <a:r>
              <a:rPr lang="en-GB" sz="2400" noProof="0" dirty="0">
                <a:latin typeface="Aptos" panose="020B0004020202020204" pitchFamily="34" charset="0"/>
              </a:rPr>
              <a:t> (which do not need to be repaid)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b="1" noProof="0" dirty="0">
                <a:latin typeface="Aptos" panose="020B0004020202020204" pitchFamily="34" charset="0"/>
              </a:rPr>
              <a:t>Subsidised/Facilitated Loans</a:t>
            </a:r>
            <a:r>
              <a:rPr lang="en-GB" sz="2400" noProof="0" dirty="0">
                <a:latin typeface="Aptos" panose="020B0004020202020204" pitchFamily="34" charset="0"/>
              </a:rPr>
              <a:t> (with very low interest rates)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b="1" noProof="0" dirty="0">
                <a:latin typeface="Aptos" panose="020B0004020202020204" pitchFamily="34" charset="0"/>
              </a:rPr>
              <a:t>Tax Incentives/Relief </a:t>
            </a:r>
            <a:r>
              <a:rPr lang="en-GB" sz="2400" noProof="0" dirty="0">
                <a:latin typeface="Aptos" panose="020B0004020202020204" pitchFamily="34" charset="0"/>
              </a:rPr>
              <a:t>(discounts or exemptions on taxes)</a:t>
            </a:r>
          </a:p>
        </p:txBody>
      </p:sp>
    </p:spTree>
    <p:extLst>
      <p:ext uri="{BB962C8B-B14F-4D97-AF65-F5344CB8AC3E}">
        <p14:creationId xmlns:p14="http://schemas.microsoft.com/office/powerpoint/2010/main" val="17775745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56BDBC6D-39C0-0ABA-B24A-20ED5DFEC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5589"/>
            <a:ext cx="9144000" cy="1012160"/>
          </a:xfrm>
        </p:spPr>
        <p:txBody>
          <a:bodyPr>
            <a:normAutofit fontScale="90000"/>
          </a:bodyPr>
          <a:lstStyle/>
          <a:p>
            <a:r>
              <a:rPr lang="en-GB" sz="4400" b="1" noProof="0" dirty="0">
                <a:solidFill>
                  <a:srgbClr val="0B63B5"/>
                </a:solidFill>
                <a:latin typeface="Aptos" panose="020B0004020202020204" pitchFamily="34" charset="0"/>
              </a:rPr>
              <a:t>INCENTIV</a:t>
            </a:r>
            <a:r>
              <a:rPr lang="en-GB" b="1" noProof="0" dirty="0">
                <a:solidFill>
                  <a:srgbClr val="0B63B5"/>
                </a:solidFill>
                <a:latin typeface="Aptos" panose="020B0004020202020204" pitchFamily="34" charset="0"/>
              </a:rPr>
              <a:t>ES FO</a:t>
            </a:r>
            <a:r>
              <a:rPr lang="en-GB" sz="4400" b="1" noProof="0" dirty="0">
                <a:solidFill>
                  <a:srgbClr val="0B63B5"/>
                </a:solidFill>
                <a:latin typeface="Aptos" panose="020B0004020202020204" pitchFamily="34" charset="0"/>
              </a:rPr>
              <a:t>R SELF-EMPLOYMENT</a:t>
            </a:r>
            <a:endParaRPr lang="en-GB" sz="1600" strike="sngStrike" noProof="0" dirty="0">
              <a:solidFill>
                <a:srgbClr val="0B63B5"/>
              </a:solidFill>
              <a:highlight>
                <a:srgbClr val="FFFF00"/>
              </a:highlight>
              <a:latin typeface="Aptos" panose="020B000402020202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4ED972DF-4B3C-6E59-CCAD-2A4EEEBB1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180" y="3761815"/>
            <a:ext cx="3680966" cy="182417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sz="1800" noProof="0" dirty="0">
                <a:latin typeface="Aptos" panose="020B0004020202020204" pitchFamily="34" charset="0"/>
              </a:rPr>
              <a:t>They are offered by:</a:t>
            </a:r>
          </a:p>
          <a:p>
            <a:r>
              <a:rPr lang="en-GB" sz="1800" b="1" noProof="0" dirty="0">
                <a:latin typeface="Aptos" panose="020B0004020202020204" pitchFamily="34" charset="0"/>
              </a:rPr>
              <a:t>The European Union </a:t>
            </a:r>
          </a:p>
          <a:p>
            <a:r>
              <a:rPr lang="en-GB" sz="1800" b="1" noProof="0" dirty="0">
                <a:latin typeface="Aptos" panose="020B0004020202020204" pitchFamily="34" charset="0"/>
              </a:rPr>
              <a:t>The Italian Government </a:t>
            </a:r>
          </a:p>
          <a:p>
            <a:r>
              <a:rPr lang="en-GB" sz="1800" b="1" noProof="0" dirty="0">
                <a:latin typeface="Aptos" panose="020B0004020202020204" pitchFamily="34" charset="0"/>
              </a:rPr>
              <a:t>Other Public Entities</a:t>
            </a:r>
          </a:p>
          <a:p>
            <a:pPr marL="0" indent="0">
              <a:buNone/>
            </a:pPr>
            <a:r>
              <a:rPr lang="en-GB" sz="1800" noProof="0" dirty="0">
                <a:latin typeface="Aptos" panose="020B0004020202020204" pitchFamily="34" charset="0"/>
              </a:rPr>
              <a:t>     eg. Regions, </a:t>
            </a:r>
            <a:r>
              <a:rPr lang="en-GB" sz="1800" noProof="0" dirty="0" smtClean="0">
                <a:latin typeface="Aptos" panose="020B0004020202020204" pitchFamily="34" charset="0"/>
              </a:rPr>
              <a:t>Municipalities</a:t>
            </a:r>
            <a:endParaRPr lang="en-GB" sz="1800" noProof="0" dirty="0">
              <a:latin typeface="Aptos" panose="020B0004020202020204" pitchFamily="34" charset="0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="" xmlns:a16="http://schemas.microsoft.com/office/drawing/2014/main" id="{773C0B5F-7872-FA08-A94E-ACCC666CDCCF}"/>
              </a:ext>
            </a:extLst>
          </p:cNvPr>
          <p:cNvSpPr txBox="1"/>
          <p:nvPr/>
        </p:nvSpPr>
        <p:spPr>
          <a:xfrm>
            <a:off x="545690" y="1380410"/>
            <a:ext cx="805261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GB" sz="2400" b="1" noProof="0" dirty="0">
                <a:latin typeface="Aptos" panose="020B0004020202020204" pitchFamily="34" charset="0"/>
              </a:rPr>
              <a:t>Financial incentives</a:t>
            </a:r>
            <a:r>
              <a:rPr lang="en-GB" sz="2400" noProof="0" dirty="0">
                <a:latin typeface="Aptos" panose="020B0004020202020204" pitchFamily="34" charset="0"/>
              </a:rPr>
              <a:t> are </a:t>
            </a:r>
          </a:p>
          <a:p>
            <a:pPr algn="ctr">
              <a:buNone/>
            </a:pPr>
            <a:r>
              <a:rPr lang="en-GB" sz="2400" b="1" dirty="0">
                <a:latin typeface="Aptos" panose="020B0004020202020204" pitchFamily="34" charset="0"/>
              </a:rPr>
              <a:t>e</a:t>
            </a:r>
            <a:r>
              <a:rPr lang="en-GB" sz="2400" b="1" noProof="0" dirty="0" err="1">
                <a:latin typeface="Aptos" panose="020B0004020202020204" pitchFamily="34" charset="0"/>
              </a:rPr>
              <a:t>conomic</a:t>
            </a:r>
            <a:r>
              <a:rPr lang="en-GB" sz="2400" b="1" noProof="0" dirty="0">
                <a:latin typeface="Aptos" panose="020B0004020202020204" pitchFamily="34" charset="0"/>
              </a:rPr>
              <a:t> aids</a:t>
            </a:r>
            <a:r>
              <a:rPr lang="en-GB" sz="2400" noProof="0" dirty="0">
                <a:latin typeface="Aptos" panose="020B0004020202020204" pitchFamily="34" charset="0"/>
              </a:rPr>
              <a:t> offered to support those who </a:t>
            </a:r>
            <a:r>
              <a:rPr lang="en-GB" sz="2400" b="1" noProof="0" dirty="0">
                <a:latin typeface="Aptos" panose="020B0004020202020204" pitchFamily="34" charset="0"/>
              </a:rPr>
              <a:t>start or strengthen </a:t>
            </a:r>
            <a:r>
              <a:rPr lang="en-GB" sz="2400" noProof="0" dirty="0">
                <a:latin typeface="Aptos" panose="020B0004020202020204" pitchFamily="34" charset="0"/>
              </a:rPr>
              <a:t>a business</a:t>
            </a:r>
            <a:r>
              <a:rPr lang="en-GB" sz="3200" noProof="0" dirty="0">
                <a:latin typeface="Aptos" panose="020B0004020202020204" pitchFamily="34" charset="0"/>
              </a:rPr>
              <a:t>.</a:t>
            </a:r>
          </a:p>
          <a:p>
            <a:pPr algn="ctr"/>
            <a:endParaRPr lang="en-GB" sz="2000" b="0" i="0" noProof="0" dirty="0">
              <a:effectLst/>
              <a:latin typeface="Aptos" panose="020B0004020202020204" pitchFamily="34" charset="0"/>
            </a:endParaRPr>
          </a:p>
          <a:p>
            <a:pPr algn="ctr"/>
            <a:r>
              <a:rPr lang="en-GB" sz="2000" b="0" i="0" noProof="0" dirty="0">
                <a:effectLst/>
                <a:latin typeface="Aptos" panose="020B0004020202020204" pitchFamily="34" charset="0"/>
              </a:rPr>
              <a:t>In 2025, there are several active public tenders with particularly substantial incentives, thanks to the resources from the PNRR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="" xmlns:a16="http://schemas.microsoft.com/office/drawing/2014/main" id="{97DD4635-B58E-DCD7-9A85-311E04E49D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766" r="43478" b="8659"/>
          <a:stretch/>
        </p:blipFill>
        <p:spPr>
          <a:xfrm>
            <a:off x="5032503" y="3517527"/>
            <a:ext cx="3966642" cy="3143545"/>
          </a:xfrm>
          <a:prstGeom prst="rect">
            <a:avLst/>
          </a:prstGeom>
        </p:spPr>
      </p:pic>
      <p:sp>
        <p:nvSpPr>
          <p:cNvPr id="19" name="CasellaDiTesto 18">
            <a:extLst>
              <a:ext uri="{FF2B5EF4-FFF2-40B4-BE49-F238E27FC236}">
                <a16:creationId xmlns="" xmlns:a16="http://schemas.microsoft.com/office/drawing/2014/main" id="{05524BF3-FDE9-F673-B974-0C9EE77D7084}"/>
              </a:ext>
            </a:extLst>
          </p:cNvPr>
          <p:cNvSpPr txBox="1"/>
          <p:nvPr/>
        </p:nvSpPr>
        <p:spPr>
          <a:xfrm>
            <a:off x="739494" y="5737942"/>
            <a:ext cx="39209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noProof="0" dirty="0">
                <a:latin typeface="Aptos" panose="020B0004020202020204" pitchFamily="34" charset="0"/>
                <a:ea typeface="Times New Roman" panose="02020603050405020304" pitchFamily="18" charset="0"/>
              </a:rPr>
              <a:t>The </a:t>
            </a:r>
            <a:r>
              <a:rPr lang="en-GB" b="1" noProof="0" dirty="0">
                <a:latin typeface="Aptos" panose="020B0004020202020204" pitchFamily="34" charset="0"/>
                <a:ea typeface="Times New Roman" panose="02020603050405020304" pitchFamily="18" charset="0"/>
              </a:rPr>
              <a:t>European Union</a:t>
            </a:r>
            <a:r>
              <a:rPr lang="en-GB" noProof="0" dirty="0">
                <a:latin typeface="Aptos" panose="020B0004020202020204" pitchFamily="34" charset="0"/>
                <a:ea typeface="Times New Roman" panose="02020603050405020304" pitchFamily="18" charset="0"/>
              </a:rPr>
              <a:t> grants  </a:t>
            </a:r>
            <a:r>
              <a:rPr lang="en-GB" b="1" noProof="0" dirty="0">
                <a:latin typeface="Aptos" panose="020B0004020202020204" pitchFamily="34" charset="0"/>
                <a:ea typeface="Times New Roman" panose="02020603050405020304" pitchFamily="18" charset="0"/>
              </a:rPr>
              <a:t>incentives and financial aid </a:t>
            </a:r>
          </a:p>
          <a:p>
            <a:pPr algn="ctr"/>
            <a:r>
              <a:rPr lang="en-GB" noProof="0" dirty="0">
                <a:latin typeface="Aptos" panose="020B0004020202020204" pitchFamily="34" charset="0"/>
                <a:ea typeface="Times New Roman" panose="02020603050405020304" pitchFamily="18" charset="0"/>
              </a:rPr>
              <a:t>also, in </a:t>
            </a:r>
            <a:r>
              <a:rPr lang="en-GB" b="1" noProof="0" dirty="0">
                <a:latin typeface="Aptos" panose="020B0004020202020204" pitchFamily="34" charset="0"/>
                <a:ea typeface="Times New Roman" panose="02020603050405020304" pitchFamily="18" charset="0"/>
              </a:rPr>
              <a:t>Spain</a:t>
            </a:r>
          </a:p>
        </p:txBody>
      </p:sp>
    </p:spTree>
    <p:extLst>
      <p:ext uri="{BB962C8B-B14F-4D97-AF65-F5344CB8AC3E}">
        <p14:creationId xmlns:p14="http://schemas.microsoft.com/office/powerpoint/2010/main" val="2586756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1B79D189-914E-1206-7F1D-44D79B40A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653057D7-9146-BE65-C874-3ED0BEAD5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45589"/>
            <a:ext cx="8229600" cy="1012160"/>
          </a:xfrm>
        </p:spPr>
        <p:txBody>
          <a:bodyPr>
            <a:normAutofit fontScale="90000"/>
          </a:bodyPr>
          <a:lstStyle/>
          <a:p>
            <a:r>
              <a:rPr lang="en-GB" b="1" noProof="0" dirty="0">
                <a:solidFill>
                  <a:srgbClr val="64D208"/>
                </a:solidFill>
                <a:latin typeface="Aptos" panose="020B0004020202020204" pitchFamily="34" charset="0"/>
              </a:rPr>
              <a:t>FINANCIAL INCENTIVES / AIDS</a:t>
            </a:r>
            <a:endParaRPr lang="en-GB" noProof="0" dirty="0">
              <a:solidFill>
                <a:srgbClr val="64D208"/>
              </a:solidFill>
              <a:latin typeface="Aptos" panose="020B0004020202020204" pitchFamily="34" charset="0"/>
            </a:endParaRPr>
          </a:p>
        </p:txBody>
      </p:sp>
      <p:sp>
        <p:nvSpPr>
          <p:cNvPr id="5" name="Segnaposto contenuto 4">
            <a:extLst>
              <a:ext uri="{FF2B5EF4-FFF2-40B4-BE49-F238E27FC236}">
                <a16:creationId xmlns="" xmlns:a16="http://schemas.microsoft.com/office/drawing/2014/main" id="{C2F0227C-0B0B-5298-6906-2C24E9EE69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161" y="1153048"/>
            <a:ext cx="8768985" cy="164882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GB" sz="2600" noProof="0" dirty="0">
                <a:latin typeface="Aptos" panose="020B0004020202020204" pitchFamily="34" charset="0"/>
              </a:rPr>
              <a:t>Granted for:</a:t>
            </a:r>
          </a:p>
          <a:p>
            <a:r>
              <a:rPr lang="en-GB" sz="2200" b="1" noProof="0" dirty="0">
                <a:latin typeface="Aptos" panose="020B0004020202020204" pitchFamily="34" charset="0"/>
              </a:rPr>
              <a:t>Starting a new business</a:t>
            </a:r>
          </a:p>
          <a:p>
            <a:r>
              <a:rPr lang="en-GB" sz="2200" noProof="0" dirty="0">
                <a:latin typeface="Aptos" panose="020B0004020202020204" pitchFamily="34" charset="0"/>
              </a:rPr>
              <a:t>Consolidating </a:t>
            </a:r>
            <a:r>
              <a:rPr lang="en-GB" sz="2200" b="1" noProof="0" dirty="0">
                <a:latin typeface="Aptos" panose="020B0004020202020204" pitchFamily="34" charset="0"/>
              </a:rPr>
              <a:t>business growth</a:t>
            </a:r>
            <a:endParaRPr lang="en-GB" sz="2200" noProof="0" dirty="0">
              <a:latin typeface="Aptos" panose="020B0004020202020204" pitchFamily="34" charset="0"/>
            </a:endParaRPr>
          </a:p>
          <a:p>
            <a:r>
              <a:rPr lang="en-GB" sz="2200" noProof="0" dirty="0">
                <a:latin typeface="Aptos" panose="020B0004020202020204" pitchFamily="34" charset="0"/>
              </a:rPr>
              <a:t>Supporting </a:t>
            </a:r>
            <a:r>
              <a:rPr lang="en-GB" sz="2200" b="1" noProof="0" dirty="0">
                <a:latin typeface="Aptos" panose="020B0004020202020204" pitchFamily="34" charset="0"/>
              </a:rPr>
              <a:t>development of the territory</a:t>
            </a:r>
            <a:r>
              <a:rPr lang="en-GB" sz="2200" noProof="0" dirty="0">
                <a:latin typeface="Aptos" panose="020B0004020202020204" pitchFamily="34" charset="0"/>
              </a:rPr>
              <a:t> and disadvantaged areas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="" xmlns:a16="http://schemas.microsoft.com/office/drawing/2014/main" id="{8466CC0B-0C6E-7106-13F6-ADD17504CF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2011" y="2815119"/>
            <a:ext cx="4048080" cy="3897292"/>
          </a:xfrm>
          <a:prstGeom prst="rect">
            <a:avLst/>
          </a:prstGeom>
        </p:spPr>
      </p:pic>
      <p:sp>
        <p:nvSpPr>
          <p:cNvPr id="4" name="Segnaposto contenuto 4">
            <a:extLst>
              <a:ext uri="{FF2B5EF4-FFF2-40B4-BE49-F238E27FC236}">
                <a16:creationId xmlns="" xmlns:a16="http://schemas.microsoft.com/office/drawing/2014/main" id="{47659688-D378-682D-9169-71B5D650058F}"/>
              </a:ext>
            </a:extLst>
          </p:cNvPr>
          <p:cNvSpPr txBox="1">
            <a:spLocks/>
          </p:cNvSpPr>
          <p:nvPr/>
        </p:nvSpPr>
        <p:spPr>
          <a:xfrm>
            <a:off x="375015" y="3693305"/>
            <a:ext cx="4359699" cy="38839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2800" noProof="0" dirty="0">
                <a:latin typeface="Aptos" panose="020B0004020202020204" pitchFamily="34" charset="0"/>
              </a:rPr>
              <a:t>Targeted at specific categories: </a:t>
            </a:r>
          </a:p>
          <a:p>
            <a:r>
              <a:rPr lang="en-GB" sz="2400" noProof="0" dirty="0">
                <a:latin typeface="Aptos" panose="020B0004020202020204" pitchFamily="34" charset="0"/>
              </a:rPr>
              <a:t>Unemployed</a:t>
            </a:r>
          </a:p>
          <a:p>
            <a:r>
              <a:rPr lang="en-GB" sz="2400" noProof="0" dirty="0">
                <a:latin typeface="Aptos" panose="020B0004020202020204" pitchFamily="34" charset="0"/>
              </a:rPr>
              <a:t>Young people</a:t>
            </a:r>
          </a:p>
          <a:p>
            <a:r>
              <a:rPr lang="en-GB" sz="2400" noProof="0" dirty="0">
                <a:latin typeface="Aptos" panose="020B0004020202020204" pitchFamily="34" charset="0"/>
              </a:rPr>
              <a:t>Women</a:t>
            </a:r>
          </a:p>
          <a:p>
            <a:pPr marL="0" indent="0">
              <a:buFont typeface="Arial"/>
              <a:buNone/>
            </a:pPr>
            <a:endParaRPr lang="en-GB" sz="2200" noProof="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0186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C2729672-7630-9CC5-3BC0-8F90742408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o 6">
            <a:extLst>
              <a:ext uri="{FF2B5EF4-FFF2-40B4-BE49-F238E27FC236}">
                <a16:creationId xmlns="" xmlns:a16="http://schemas.microsoft.com/office/drawing/2014/main" id="{07428519-D0F6-8693-BF94-5FBAF4DC1522}"/>
              </a:ext>
            </a:extLst>
          </p:cNvPr>
          <p:cNvGrpSpPr/>
          <p:nvPr/>
        </p:nvGrpSpPr>
        <p:grpSpPr>
          <a:xfrm>
            <a:off x="0" y="4545565"/>
            <a:ext cx="9144000" cy="2005618"/>
            <a:chOff x="0" y="4445982"/>
            <a:chExt cx="9144000" cy="2005618"/>
          </a:xfrm>
        </p:grpSpPr>
        <p:sp>
          <p:nvSpPr>
            <p:cNvPr id="6" name="Rettangolo 5">
              <a:extLst>
                <a:ext uri="{FF2B5EF4-FFF2-40B4-BE49-F238E27FC236}">
                  <a16:creationId xmlns="" xmlns:a16="http://schemas.microsoft.com/office/drawing/2014/main" id="{22CD041B-6D05-29B5-58E9-9E694F43CCD0}"/>
                </a:ext>
              </a:extLst>
            </p:cNvPr>
            <p:cNvSpPr/>
            <p:nvPr/>
          </p:nvSpPr>
          <p:spPr>
            <a:xfrm>
              <a:off x="0" y="4445982"/>
              <a:ext cx="9144000" cy="2005618"/>
            </a:xfrm>
            <a:prstGeom prst="rect">
              <a:avLst/>
            </a:prstGeom>
            <a:solidFill>
              <a:srgbClr val="00A298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pic>
          <p:nvPicPr>
            <p:cNvPr id="1028" name="Picture 4">
              <a:extLst>
                <a:ext uri="{FF2B5EF4-FFF2-40B4-BE49-F238E27FC236}">
                  <a16:creationId xmlns="" xmlns:a16="http://schemas.microsoft.com/office/drawing/2014/main" id="{98F0E074-6C25-5E71-54EC-D6228EEC55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5544" y="4445982"/>
              <a:ext cx="3032911" cy="20056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olo 1">
            <a:extLst>
              <a:ext uri="{FF2B5EF4-FFF2-40B4-BE49-F238E27FC236}">
                <a16:creationId xmlns="" xmlns:a16="http://schemas.microsoft.com/office/drawing/2014/main" id="{31FE4893-8DCE-4A5E-D4A2-023F4C04A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45589"/>
            <a:ext cx="8229600" cy="1012160"/>
          </a:xfrm>
        </p:spPr>
        <p:txBody>
          <a:bodyPr>
            <a:normAutofit/>
          </a:bodyPr>
          <a:lstStyle/>
          <a:p>
            <a:r>
              <a:rPr lang="en-GB" b="1" noProof="0" dirty="0">
                <a:solidFill>
                  <a:srgbClr val="00A298"/>
                </a:solidFill>
                <a:latin typeface="Aptos" panose="020B0004020202020204" pitchFamily="34" charset="0"/>
              </a:rPr>
              <a:t>THE TAX SYSTEM</a:t>
            </a:r>
            <a:endParaRPr lang="en-GB" noProof="0" dirty="0">
              <a:solidFill>
                <a:srgbClr val="00A298"/>
              </a:solidFill>
              <a:latin typeface="Aptos" panose="020B0004020202020204" pitchFamily="34" charset="0"/>
            </a:endParaRPr>
          </a:p>
        </p:txBody>
      </p:sp>
      <p:sp>
        <p:nvSpPr>
          <p:cNvPr id="5" name="Segnaposto contenuto 4">
            <a:extLst>
              <a:ext uri="{FF2B5EF4-FFF2-40B4-BE49-F238E27FC236}">
                <a16:creationId xmlns="" xmlns:a16="http://schemas.microsoft.com/office/drawing/2014/main" id="{1E13FC80-FB90-6BF1-E6AD-F3403B8836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76835"/>
            <a:ext cx="8229600" cy="4752772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en-GB" sz="2000" kern="100" noProof="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Italy and Spain, despite their cultural and economic differences, share the goal of </a:t>
            </a:r>
            <a:r>
              <a:rPr lang="en-GB" sz="2000" b="1" kern="100" noProof="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taxing citizens to finance state and public services</a:t>
            </a:r>
            <a:r>
              <a:rPr lang="en-GB" sz="2000" kern="100" noProof="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en-GB" sz="2000" kern="100" noProof="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Tax policies differ: Spain applies lighter taxes on individuals and businesses compared to Italy.</a:t>
            </a: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en-GB" sz="2000" kern="100" noProof="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However, in Italy, there is a </a:t>
            </a:r>
            <a:r>
              <a:rPr lang="en-GB" sz="2000" b="1" kern="100" noProof="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flat-rate regime/scheme</a:t>
            </a:r>
            <a:r>
              <a:rPr lang="en-GB" sz="2000" kern="100" noProof="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available for some categories of taxpayers, which is a more advantageous tax option compared to the one in Spain.</a:t>
            </a:r>
          </a:p>
        </p:txBody>
      </p:sp>
    </p:spTree>
    <p:extLst>
      <p:ext uri="{BB962C8B-B14F-4D97-AF65-F5344CB8AC3E}">
        <p14:creationId xmlns:p14="http://schemas.microsoft.com/office/powerpoint/2010/main" val="35725700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7572422E-F50E-0E6E-A1D2-2949B5B01D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ED7D8C61-ECEE-3121-DA34-625B09FCE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45589"/>
            <a:ext cx="8229600" cy="1012160"/>
          </a:xfrm>
        </p:spPr>
        <p:txBody>
          <a:bodyPr>
            <a:normAutofit fontScale="90000"/>
          </a:bodyPr>
          <a:lstStyle/>
          <a:p>
            <a:r>
              <a:rPr lang="en-GB" b="1" noProof="0" dirty="0">
                <a:solidFill>
                  <a:srgbClr val="4878A0"/>
                </a:solidFill>
                <a:latin typeface="Aptos" panose="020B0004020202020204" pitchFamily="34" charset="0"/>
              </a:rPr>
              <a:t>TAX INCENTIVES / TAX RELIEF:</a:t>
            </a:r>
            <a:br>
              <a:rPr lang="en-GB" b="1" noProof="0" dirty="0">
                <a:solidFill>
                  <a:srgbClr val="4878A0"/>
                </a:solidFill>
                <a:latin typeface="Aptos" panose="020B0004020202020204" pitchFamily="34" charset="0"/>
              </a:rPr>
            </a:br>
            <a:r>
              <a:rPr lang="en-GB" b="1" noProof="0" dirty="0">
                <a:solidFill>
                  <a:srgbClr val="4878A0"/>
                </a:solidFill>
                <a:latin typeface="Aptos" panose="020B0004020202020204" pitchFamily="34" charset="0"/>
              </a:rPr>
              <a:t>FLAT-RATE REGIME /SCHEME</a:t>
            </a:r>
            <a:endParaRPr lang="en-GB" noProof="0" dirty="0">
              <a:solidFill>
                <a:srgbClr val="4878A0"/>
              </a:solidFill>
              <a:latin typeface="Aptos" panose="020B0004020202020204" pitchFamily="34" charset="0"/>
            </a:endParaRPr>
          </a:p>
        </p:txBody>
      </p:sp>
      <p:sp>
        <p:nvSpPr>
          <p:cNvPr id="5" name="Segnaposto contenuto 4">
            <a:extLst>
              <a:ext uri="{FF2B5EF4-FFF2-40B4-BE49-F238E27FC236}">
                <a16:creationId xmlns="" xmlns:a16="http://schemas.microsoft.com/office/drawing/2014/main" id="{2192BD6B-F91F-6F40-0DA1-C8E186A1BC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607" y="2670825"/>
            <a:ext cx="5647048" cy="1566191"/>
          </a:xfrm>
        </p:spPr>
        <p:txBody>
          <a:bodyPr>
            <a:noAutofit/>
          </a:bodyPr>
          <a:lstStyle/>
          <a:p>
            <a:r>
              <a:rPr kumimoji="0" lang="en-GB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 is designed </a:t>
            </a:r>
            <a:r>
              <a:rPr lang="en-GB" sz="2000" noProof="0" dirty="0"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kumimoji="0" lang="en-GB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kumimoji="0" lang="en-GB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Encourage</a:t>
            </a:r>
            <a:r>
              <a:rPr kumimoji="0" lang="en-GB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the start-up of new businesses</a:t>
            </a:r>
          </a:p>
          <a:p>
            <a:pPr lvl="1"/>
            <a:r>
              <a:rPr lang="en-GB" sz="2000" b="1" noProof="0" dirty="0"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Simplify</a:t>
            </a:r>
            <a:r>
              <a:rPr kumimoji="0" lang="en-GB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tax obligations</a:t>
            </a:r>
          </a:p>
          <a:p>
            <a:pPr lvl="1"/>
            <a:r>
              <a:rPr kumimoji="0" lang="en-GB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Reduce</a:t>
            </a:r>
            <a:r>
              <a:rPr kumimoji="0" lang="en-GB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bureaucratic burden</a:t>
            </a:r>
            <a:endParaRPr kumimoji="0" lang="en-GB" sz="20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ptos" panose="020B0004020202020204" pitchFamily="34" charset="0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="" xmlns:a16="http://schemas.microsoft.com/office/drawing/2014/main" id="{D657F7F9-F576-437B-BEF5-283B096E23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9345" y="1765626"/>
            <a:ext cx="3268850" cy="2444922"/>
          </a:xfrm>
          <a:prstGeom prst="rect">
            <a:avLst/>
          </a:prstGeom>
        </p:spPr>
      </p:pic>
      <p:sp>
        <p:nvSpPr>
          <p:cNvPr id="8" name="Segnaposto contenuto 4">
            <a:extLst>
              <a:ext uri="{FF2B5EF4-FFF2-40B4-BE49-F238E27FC236}">
                <a16:creationId xmlns="" xmlns:a16="http://schemas.microsoft.com/office/drawing/2014/main" id="{400E669F-6F73-83F8-BC19-53F655840DDF}"/>
              </a:ext>
            </a:extLst>
          </p:cNvPr>
          <p:cNvSpPr txBox="1">
            <a:spLocks/>
          </p:cNvSpPr>
          <p:nvPr/>
        </p:nvSpPr>
        <p:spPr>
          <a:xfrm>
            <a:off x="261142" y="4210548"/>
            <a:ext cx="8904787" cy="25614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000" noProof="0" dirty="0"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Advantages</a:t>
            </a:r>
          </a:p>
          <a:p>
            <a:r>
              <a:rPr kumimoji="0" lang="en-GB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Tax Rate</a:t>
            </a:r>
            <a:r>
              <a:rPr kumimoji="0" lang="en-GB" sz="200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15%, reduced to 5% for new entrepreneurs for the first 5 years</a:t>
            </a:r>
            <a:endParaRPr lang="en-GB" sz="2000" noProof="0" dirty="0">
              <a:latin typeface="Aptos" panose="020B0004020202020204" pitchFamily="34" charset="0"/>
            </a:endParaRPr>
          </a:p>
          <a:p>
            <a:r>
              <a:rPr kumimoji="0" lang="en-GB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Simplified</a:t>
            </a:r>
            <a:r>
              <a:rPr kumimoji="0" lang="en-GB" sz="200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tax obligations</a:t>
            </a:r>
          </a:p>
          <a:p>
            <a:pPr lvl="1"/>
            <a:r>
              <a:rPr lang="en-GB" sz="2000" noProof="0" dirty="0"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 VAT,</a:t>
            </a:r>
            <a:r>
              <a:rPr lang="en-GB" sz="2000" noProof="0" dirty="0">
                <a:latin typeface="Aptos" panose="020B0004020202020204" pitchFamily="34" charset="0"/>
                <a:cs typeface="Times New Roman" panose="02020603050405020304" pitchFamily="18" charset="0"/>
              </a:rPr>
              <a:t> Regional Income Tax or Withholding Taxes</a:t>
            </a:r>
          </a:p>
          <a:p>
            <a:pPr lvl="1"/>
            <a:r>
              <a:rPr lang="en-GB" sz="2000" noProof="0" dirty="0">
                <a:latin typeface="Aptos" panose="020B0004020202020204" pitchFamily="34" charset="0"/>
                <a:cs typeface="Times New Roman" panose="02020603050405020304" pitchFamily="18" charset="0"/>
              </a:rPr>
              <a:t>No accounting records, only Invoice Registers</a:t>
            </a:r>
          </a:p>
          <a:p>
            <a:r>
              <a:rPr lang="en-GB" sz="2000" b="1" noProof="0" dirty="0">
                <a:latin typeface="Aptos" panose="020B0004020202020204" pitchFamily="34" charset="0"/>
                <a:cs typeface="Times New Roman" panose="02020603050405020304" pitchFamily="18" charset="0"/>
              </a:rPr>
              <a:t>Flat-Rate Deduction of Costs</a:t>
            </a:r>
            <a:r>
              <a:rPr lang="en-GB" sz="2000" noProof="0" dirty="0">
                <a:latin typeface="Aptos" panose="020B0004020202020204" pitchFamily="34" charset="0"/>
                <a:cs typeface="Times New Roman" panose="02020603050405020304" pitchFamily="18" charset="0"/>
              </a:rPr>
              <a:t>: based on the Business Classification Code</a:t>
            </a:r>
          </a:p>
        </p:txBody>
      </p:sp>
      <p:sp>
        <p:nvSpPr>
          <p:cNvPr id="3" name="Segnaposto contenuto 4">
            <a:extLst>
              <a:ext uri="{FF2B5EF4-FFF2-40B4-BE49-F238E27FC236}">
                <a16:creationId xmlns="" xmlns:a16="http://schemas.microsoft.com/office/drawing/2014/main" id="{7FA7F022-BA2A-5CC7-DFD1-28016CD90858}"/>
              </a:ext>
            </a:extLst>
          </p:cNvPr>
          <p:cNvSpPr txBox="1">
            <a:spLocks/>
          </p:cNvSpPr>
          <p:nvPr/>
        </p:nvSpPr>
        <p:spPr>
          <a:xfrm>
            <a:off x="0" y="1358317"/>
            <a:ext cx="5766655" cy="14371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2000" noProof="0" dirty="0"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new  </a:t>
            </a:r>
            <a:r>
              <a:rPr lang="en-GB" sz="2000" b="1" noProof="0" dirty="0"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flat-rate regime</a:t>
            </a:r>
            <a:r>
              <a:rPr lang="en-GB" sz="2000" noProof="0" dirty="0"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introduced in 2015,</a:t>
            </a:r>
            <a:r>
              <a:rPr lang="en-GB" sz="2000" b="1" noProof="0" dirty="0"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buFont typeface="Arial"/>
              <a:buNone/>
            </a:pPr>
            <a:r>
              <a:rPr lang="en-GB" sz="2000" noProof="0" dirty="0"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 for </a:t>
            </a:r>
            <a:r>
              <a:rPr lang="en-GB" sz="2000" b="1" noProof="0" dirty="0"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small businesses and self-employed professionals</a:t>
            </a:r>
            <a:r>
              <a:rPr lang="en-GB" sz="2000" noProof="0" dirty="0"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with annual revenue</a:t>
            </a:r>
          </a:p>
          <a:p>
            <a:pPr marL="0" indent="0" algn="ctr">
              <a:buFont typeface="Arial"/>
              <a:buNone/>
            </a:pPr>
            <a:r>
              <a:rPr lang="en-GB" sz="2000" b="1" noProof="0" dirty="0"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less than 85.000 €</a:t>
            </a:r>
          </a:p>
          <a:p>
            <a:pPr marL="0" indent="0">
              <a:buNone/>
            </a:pPr>
            <a:endParaRPr lang="en-GB" sz="1000" noProof="0" dirty="0"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3649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1260</TotalTime>
  <Words>1290</Words>
  <Application>Microsoft Office PowerPoint</Application>
  <PresentationFormat>Presentazione su schermo (4:3)</PresentationFormat>
  <Paragraphs>187</Paragraphs>
  <Slides>16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2" baseType="lpstr">
      <vt:lpstr>Aptos</vt:lpstr>
      <vt:lpstr>Arial</vt:lpstr>
      <vt:lpstr>Calibri</vt:lpstr>
      <vt:lpstr>Symbol</vt:lpstr>
      <vt:lpstr>Times New Roman</vt:lpstr>
      <vt:lpstr>Office Theme</vt:lpstr>
      <vt:lpstr>The Working World</vt:lpstr>
      <vt:lpstr>The Working World</vt:lpstr>
      <vt:lpstr>Presentazione standard di PowerPoint</vt:lpstr>
      <vt:lpstr>Self-Employed Worker</vt:lpstr>
      <vt:lpstr>INCENTIVES FOR SELF-EMPLOYMENT</vt:lpstr>
      <vt:lpstr>INCENTIVES FOR SELF-EMPLOYMENT</vt:lpstr>
      <vt:lpstr>FINANCIAL INCENTIVES / AIDS</vt:lpstr>
      <vt:lpstr>THE TAX SYSTEM</vt:lpstr>
      <vt:lpstr>TAX INCENTIVES / TAX RELIEF: FLAT-RATE REGIME /SCHEME</vt:lpstr>
      <vt:lpstr>TAX BENEFITS: A COMPARISON</vt:lpstr>
      <vt:lpstr>Presentazione standard di PowerPoint</vt:lpstr>
      <vt:lpstr>INITIATIVES TO CREATE/CONSOLIDATE NEW COMPANIES IN ITALY 1.</vt:lpstr>
      <vt:lpstr>Presentazione standard di PowerPoint</vt:lpstr>
      <vt:lpstr>INITIATIVES TO CREATE/CONSOLIDATE NEW COMPANIES IN SPAIN </vt:lpstr>
      <vt:lpstr>INITIATIVES TO CREATE/CONSOLIDATE NEW COMPANIES IN SPAIN 2 </vt:lpstr>
      <vt:lpstr>Presentazione standard di PowerPoint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Working World</dc:title>
  <dc:subject/>
  <dc:creator>ITT MALAFARINA</dc:creator>
  <cp:keywords/>
  <dc:description>generated using python-pptx</dc:description>
  <cp:lastModifiedBy>Account Microsoft</cp:lastModifiedBy>
  <cp:revision>314</cp:revision>
  <cp:lastPrinted>2025-04-28T13:55:07Z</cp:lastPrinted>
  <dcterms:created xsi:type="dcterms:W3CDTF">2013-01-27T09:14:16Z</dcterms:created>
  <dcterms:modified xsi:type="dcterms:W3CDTF">2025-06-07T15:27:23Z</dcterms:modified>
  <cp:category/>
</cp:coreProperties>
</file>